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notesSlides/notesSlide2.xml" ContentType="application/vnd.openxmlformats-officedocument.presentationml.notesSlide+xml"/>
  <Override PartName="/ppt/ink/ink5.xml" ContentType="application/inkml+xml"/>
  <Override PartName="/ppt/ink/ink6.xml" ContentType="application/inkml+xml"/>
  <Override PartName="/ppt/ink/ink7.xml" ContentType="application/inkml+xml"/>
  <Override PartName="/ppt/notesSlides/notesSlide3.xml" ContentType="application/vnd.openxmlformats-officedocument.presentationml.notesSlide+xml"/>
  <Override PartName="/ppt/ink/ink8.xml" ContentType="application/inkml+xml"/>
  <Override PartName="/ppt/ink/ink9.xml" ContentType="application/inkml+xml"/>
  <Override PartName="/ppt/ink/ink10.xml" ContentType="application/inkml+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ink/ink11.xml" ContentType="application/inkml+xml"/>
  <Override PartName="/ppt/ink/ink12.xml" ContentType="application/inkml+xml"/>
  <Override PartName="/ppt/ink/ink13.xml" ContentType="application/inkml+xml"/>
  <Override PartName="/ppt/notesSlides/notesSlide9.xml" ContentType="application/vnd.openxmlformats-officedocument.presentationml.notesSlide+xml"/>
  <Override PartName="/ppt/ink/ink14.xml" ContentType="application/inkml+xml"/>
  <Override PartName="/ppt/ink/ink15.xml" ContentType="application/inkml+xml"/>
  <Override PartName="/ppt/ink/ink16.xml" ContentType="application/inkml+xml"/>
  <Override PartName="/ppt/ink/ink17.xml" ContentType="application/inkml+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7"/>
  </p:notesMasterIdLst>
  <p:sldIdLst>
    <p:sldId id="256" r:id="rId2"/>
    <p:sldId id="257" r:id="rId3"/>
    <p:sldId id="258" r:id="rId4"/>
    <p:sldId id="259" r:id="rId5"/>
    <p:sldId id="260" r:id="rId6"/>
    <p:sldId id="261" r:id="rId7"/>
    <p:sldId id="262" r:id="rId8"/>
    <p:sldId id="264" r:id="rId9"/>
    <p:sldId id="263"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F4E616B-23A5-4244-81FC-14489D38E2B1}" v="237" dt="2025-10-14T15:48:29.99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000" autoAdjust="0"/>
    <p:restoredTop sz="86164" autoAdjust="0"/>
  </p:normalViewPr>
  <p:slideViewPr>
    <p:cSldViewPr snapToGrid="0">
      <p:cViewPr varScale="1">
        <p:scale>
          <a:sx n="75" d="100"/>
          <a:sy n="75" d="100"/>
        </p:scale>
        <p:origin x="56" y="13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14T13:31:47.928"/>
    </inkml:context>
    <inkml:brush xml:id="br0">
      <inkml:brushProperty name="width" value="0.35" units="cm"/>
      <inkml:brushProperty name="height" value="0.35" units="cm"/>
    </inkml:brush>
  </inkml:definitions>
  <inkml:trace contextRef="#ctx0" brushRef="#br0">0 1 24316,'4727'46'0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14T13:33:04.201"/>
    </inkml:context>
    <inkml:brush xml:id="br0">
      <inkml:brushProperty name="width" value="0.35" units="cm"/>
      <inkml:brushProperty name="height" value="0.35" units="cm"/>
    </inkml:brush>
  </inkml:definitions>
  <inkml:trace contextRef="#ctx0" brushRef="#br0">0 8891 23260,'47'-8891'0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14T13:30:16.229"/>
    </inkml:context>
    <inkml:brush xml:id="br0">
      <inkml:brushProperty name="width" value="0.35" units="cm"/>
      <inkml:brushProperty name="height" value="0.35" units="cm"/>
    </inkml:brush>
  </inkml:definitions>
  <inkml:trace contextRef="#ctx0" brushRef="#br0">23 9855 23276,'0'-9854'0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14T13:30:28.269"/>
    </inkml:context>
    <inkml:brush xml:id="br0">
      <inkml:brushProperty name="width" value="0.35" units="cm"/>
      <inkml:brushProperty name="height" value="0.35" units="cm"/>
    </inkml:brush>
  </inkml:definitions>
  <inkml:trace contextRef="#ctx0" brushRef="#br0">1 1 23485,'24'8889'0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14T13:30:25.542"/>
    </inkml:context>
    <inkml:brush xml:id="br0">
      <inkml:brushProperty name="width" value="0.35" units="cm"/>
      <inkml:brushProperty name="height" value="0.35" units="cm"/>
    </inkml:brush>
  </inkml:definitions>
  <inkml:trace contextRef="#ctx0" brushRef="#br0">1 94 24060,'6444'-93'0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14T13:31:47.928"/>
    </inkml:context>
    <inkml:brush xml:id="br0">
      <inkml:brushProperty name="width" value="0.35" units="cm"/>
      <inkml:brushProperty name="height" value="0.35" units="cm"/>
    </inkml:brush>
  </inkml:definitions>
  <inkml:trace contextRef="#ctx0" brushRef="#br0">0 1 24316,'4727'46'0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14T13:31:38.847"/>
    </inkml:context>
    <inkml:brush xml:id="br0">
      <inkml:brushProperty name="width" value="0.35" units="cm"/>
      <inkml:brushProperty name="height" value="0.35" units="cm"/>
    </inkml:brush>
  </inkml:definitions>
  <inkml:trace contextRef="#ctx0" brushRef="#br0">2 6421 24532,'0'-6420'0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14T13:31:42.465"/>
    </inkml:context>
    <inkml:brush xml:id="br0">
      <inkml:brushProperty name="width" value="0.35" units="cm"/>
      <inkml:brushProperty name="height" value="0.35" units="cm"/>
    </inkml:brush>
  </inkml:definitions>
  <inkml:trace contextRef="#ctx0" brushRef="#br0">0 1 24575,'0'0'-8191</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14T13:31:50.881"/>
    </inkml:context>
    <inkml:brush xml:id="br0">
      <inkml:brushProperty name="width" value="0.35" units="cm"/>
      <inkml:brushProperty name="height" value="0.35" units="cm"/>
    </inkml:brush>
  </inkml:definitions>
  <inkml:trace contextRef="#ctx0" brushRef="#br0">25 0 24053,'0'6610'0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14T13:31:38.847"/>
    </inkml:context>
    <inkml:brush xml:id="br0">
      <inkml:brushProperty name="width" value="0.35" units="cm"/>
      <inkml:brushProperty name="height" value="0.35" units="cm"/>
    </inkml:brush>
  </inkml:definitions>
  <inkml:trace contextRef="#ctx0" brushRef="#br0">2 6421 24532,'0'-6420'0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14T13:31:42.465"/>
    </inkml:context>
    <inkml:brush xml:id="br0">
      <inkml:brushProperty name="width" value="0.35" units="cm"/>
      <inkml:brushProperty name="height" value="0.35" units="cm"/>
    </inkml:brush>
  </inkml:definitions>
  <inkml:trace contextRef="#ctx0" brushRef="#br0">0 1 24575,'0'0'-8191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14T13:31:50.881"/>
    </inkml:context>
    <inkml:brush xml:id="br0">
      <inkml:brushProperty name="width" value="0.35" units="cm"/>
      <inkml:brushProperty name="height" value="0.35" units="cm"/>
    </inkml:brush>
  </inkml:definitions>
  <inkml:trace contextRef="#ctx0" brushRef="#br0">25 0 24053,'0'6610'0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14T13:30:16.229"/>
    </inkml:context>
    <inkml:brush xml:id="br0">
      <inkml:brushProperty name="width" value="0.35" units="cm"/>
      <inkml:brushProperty name="height" value="0.35" units="cm"/>
    </inkml:brush>
  </inkml:definitions>
  <inkml:trace contextRef="#ctx0" brushRef="#br0">23 9855 23276,'0'-9854'0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14T13:30:25.542"/>
    </inkml:context>
    <inkml:brush xml:id="br0">
      <inkml:brushProperty name="width" value="0.35" units="cm"/>
      <inkml:brushProperty name="height" value="0.35" units="cm"/>
    </inkml:brush>
  </inkml:definitions>
  <inkml:trace contextRef="#ctx0" brushRef="#br0">1 94 24060,'6444'-93'0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14T13:30:28.269"/>
    </inkml:context>
    <inkml:brush xml:id="br0">
      <inkml:brushProperty name="width" value="0.35" units="cm"/>
      <inkml:brushProperty name="height" value="0.35" units="cm"/>
    </inkml:brush>
  </inkml:definitions>
  <inkml:trace contextRef="#ctx0" brushRef="#br0">1 1 23485,'24'8889'0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14T13:33:10.576"/>
    </inkml:context>
    <inkml:brush xml:id="br0">
      <inkml:brushProperty name="width" value="0.35" units="cm"/>
      <inkml:brushProperty name="height" value="0.35" units="cm"/>
    </inkml:brush>
  </inkml:definitions>
  <inkml:trace contextRef="#ctx0" brushRef="#br0">0 0 23602,'0'9055'0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14T13:33:07.010"/>
    </inkml:context>
    <inkml:brush xml:id="br0">
      <inkml:brushProperty name="width" value="0.35" units="cm"/>
      <inkml:brushProperty name="height" value="0.35" units="cm"/>
    </inkml:brush>
  </inkml:definitions>
  <inkml:trace contextRef="#ctx0" brushRef="#br0">1 0 23919,'6540'0'0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12E5C2A-ACB0-45CD-926E-E35FDF11C2A8}" type="datetimeFigureOut">
              <a:rPr lang="de-DE" smtClean="0"/>
              <a:t>14.10.2025</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A47FE80-10BB-4C50-B211-4535A26713DF}" type="slidenum">
              <a:rPr lang="de-DE" smtClean="0"/>
              <a:t>‹Nr.›</a:t>
            </a:fld>
            <a:endParaRPr lang="de-DE"/>
          </a:p>
        </p:txBody>
      </p:sp>
    </p:spTree>
    <p:extLst>
      <p:ext uri="{BB962C8B-B14F-4D97-AF65-F5344CB8AC3E}">
        <p14:creationId xmlns:p14="http://schemas.microsoft.com/office/powerpoint/2010/main" val="41863636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txBody>
          <a:bodyPr/>
          <a:lstStyle/>
          <a:p>
            <a:endParaRPr lang="de-DE"/>
          </a:p>
        </p:txBody>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4A47FE80-10BB-4C50-B211-4535A26713DF}" type="slidenum">
              <a:rPr lang="de-DE" smtClean="0"/>
              <a:t>9</a:t>
            </a:fld>
            <a:endParaRPr lang="de-DE"/>
          </a:p>
        </p:txBody>
      </p:sp>
    </p:spTree>
    <p:extLst>
      <p:ext uri="{BB962C8B-B14F-4D97-AF65-F5344CB8AC3E}">
        <p14:creationId xmlns:p14="http://schemas.microsoft.com/office/powerpoint/2010/main" val="2212725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txBody>
          <a:bodyPr/>
          <a:lstStyle/>
          <a:p>
            <a:endParaRPr lang="de-DE"/>
          </a:p>
        </p:txBody>
      </p:sp>
      <p:sp>
        <p:nvSpPr>
          <p:cNvPr id="3" name="Notizenplatzhalter 2"/>
          <p:cNvSpPr>
            <a:spLocks noGrp="1"/>
          </p:cNvSpPr>
          <p:nvPr>
            <p:ph type="body" idx="1"/>
          </p:nvPr>
        </p:nvSpPr>
        <p:spPr/>
        <p:txBody>
          <a:bodyPr/>
          <a:lstStyle/>
          <a:p>
            <a:r>
              <a:rPr lang="de-DE" dirty="0"/>
              <a:t>👉 Zeigt: das System reagiert auf Resonanz (offen) oder Dissonanz (geschlossen).</a:t>
            </a:r>
          </a:p>
        </p:txBody>
      </p:sp>
      <p:sp>
        <p:nvSpPr>
          <p:cNvPr id="4" name="Foliennummernplatzhalter 3"/>
          <p:cNvSpPr>
            <a:spLocks noGrp="1"/>
          </p:cNvSpPr>
          <p:nvPr>
            <p:ph type="sldNum" sz="quarter" idx="5"/>
          </p:nvPr>
        </p:nvSpPr>
        <p:spPr/>
        <p:txBody>
          <a:bodyPr/>
          <a:lstStyle/>
          <a:p>
            <a:fld id="{4A47FE80-10BB-4C50-B211-4535A26713DF}" type="slidenum">
              <a:rPr lang="de-DE" smtClean="0"/>
              <a:t>14</a:t>
            </a:fld>
            <a:endParaRPr lang="de-DE"/>
          </a:p>
        </p:txBody>
      </p:sp>
    </p:spTree>
    <p:extLst>
      <p:ext uri="{BB962C8B-B14F-4D97-AF65-F5344CB8AC3E}">
        <p14:creationId xmlns:p14="http://schemas.microsoft.com/office/powerpoint/2010/main" val="17716673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6CD608-1397-2E42-887F-7D26916129F6}"/>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5D4941C6-2AC5-1C7B-5BE0-9B67CFB51023}"/>
              </a:ext>
            </a:extLst>
          </p:cNvPr>
          <p:cNvSpPr>
            <a:spLocks noGrp="1" noRot="1" noChangeAspect="1"/>
          </p:cNvSpPr>
          <p:nvPr>
            <p:ph type="sldImg"/>
          </p:nvPr>
        </p:nvSpPr>
        <p:spPr/>
        <p:txBody>
          <a:bodyPr/>
          <a:lstStyle/>
          <a:p>
            <a:endParaRPr lang="de-DE"/>
          </a:p>
        </p:txBody>
      </p:sp>
      <p:sp>
        <p:nvSpPr>
          <p:cNvPr id="3" name="Notizenplatzhalter 2">
            <a:extLst>
              <a:ext uri="{FF2B5EF4-FFF2-40B4-BE49-F238E27FC236}">
                <a16:creationId xmlns:a16="http://schemas.microsoft.com/office/drawing/2014/main" id="{A36D1150-6914-A8DC-081A-175599B278D9}"/>
              </a:ext>
            </a:extLst>
          </p:cNvPr>
          <p:cNvSpPr>
            <a:spLocks noGrp="1"/>
          </p:cNvSpPr>
          <p:nvPr>
            <p:ph type="body" idx="1"/>
          </p:nvPr>
        </p:nvSpPr>
        <p:spPr/>
        <p:txBody>
          <a:bodyPr/>
          <a:lstStyle/>
          <a:p>
            <a:endParaRPr lang="de-DE" dirty="0"/>
          </a:p>
        </p:txBody>
      </p:sp>
      <p:sp>
        <p:nvSpPr>
          <p:cNvPr id="4" name="Foliennummernplatzhalter 3">
            <a:extLst>
              <a:ext uri="{FF2B5EF4-FFF2-40B4-BE49-F238E27FC236}">
                <a16:creationId xmlns:a16="http://schemas.microsoft.com/office/drawing/2014/main" id="{617601BA-00E5-375C-C464-1FD3B4E0FB53}"/>
              </a:ext>
            </a:extLst>
          </p:cNvPr>
          <p:cNvSpPr>
            <a:spLocks noGrp="1"/>
          </p:cNvSpPr>
          <p:nvPr>
            <p:ph type="sldNum" sz="quarter" idx="5"/>
          </p:nvPr>
        </p:nvSpPr>
        <p:spPr/>
        <p:txBody>
          <a:bodyPr/>
          <a:lstStyle/>
          <a:p>
            <a:fld id="{4A47FE80-10BB-4C50-B211-4535A26713DF}" type="slidenum">
              <a:rPr lang="de-DE" smtClean="0"/>
              <a:t>15</a:t>
            </a:fld>
            <a:endParaRPr lang="de-DE"/>
          </a:p>
        </p:txBody>
      </p:sp>
    </p:spTree>
    <p:extLst>
      <p:ext uri="{BB962C8B-B14F-4D97-AF65-F5344CB8AC3E}">
        <p14:creationId xmlns:p14="http://schemas.microsoft.com/office/powerpoint/2010/main" val="14146671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14038D-FCF4-958F-DBC9-58D293ABFCDE}"/>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0CD782A2-B507-600A-4832-C2F1A52FD653}"/>
              </a:ext>
            </a:extLst>
          </p:cNvPr>
          <p:cNvSpPr>
            <a:spLocks noGrp="1" noRot="1" noChangeAspect="1"/>
          </p:cNvSpPr>
          <p:nvPr>
            <p:ph type="sldImg"/>
          </p:nvPr>
        </p:nvSpPr>
        <p:spPr/>
        <p:txBody>
          <a:bodyPr/>
          <a:lstStyle/>
          <a:p>
            <a:endParaRPr lang="de-DE"/>
          </a:p>
        </p:txBody>
      </p:sp>
      <p:sp>
        <p:nvSpPr>
          <p:cNvPr id="3" name="Notizenplatzhalter 2">
            <a:extLst>
              <a:ext uri="{FF2B5EF4-FFF2-40B4-BE49-F238E27FC236}">
                <a16:creationId xmlns:a16="http://schemas.microsoft.com/office/drawing/2014/main" id="{023B8BFE-4967-DC22-CDBD-BE56574DB19F}"/>
              </a:ext>
            </a:extLst>
          </p:cNvPr>
          <p:cNvSpPr>
            <a:spLocks noGrp="1"/>
          </p:cNvSpPr>
          <p:nvPr>
            <p:ph type="body" idx="1"/>
          </p:nvPr>
        </p:nvSpPr>
        <p:spPr/>
        <p:txBody>
          <a:bodyPr/>
          <a:lstStyle/>
          <a:p>
            <a:r>
              <a:rPr lang="de-DE" dirty="0"/>
              <a:t>„Immer machst du das!“ | „Ich hab doch recht!“ | „Lass mich in Ruhe!“</a:t>
            </a:r>
            <a:br>
              <a:rPr lang="de-DE" dirty="0"/>
            </a:br>
            <a:br>
              <a:rPr lang="de-DE" dirty="0"/>
            </a:br>
            <a:r>
              <a:rPr lang="de-DE" dirty="0"/>
              <a:t>Und dann den Kreis schließen, danach fragen:</a:t>
            </a:r>
          </a:p>
          <a:p>
            <a:r>
              <a:rPr lang="de-DE" dirty="0"/>
              <a:t>„Was passiert wohl im inneren Kreislauf, wenn so etwas gesagt wird?“</a:t>
            </a:r>
            <a:br>
              <a:rPr lang="de-DE" dirty="0"/>
            </a:br>
            <a:br>
              <a:rPr lang="de-DE" dirty="0"/>
            </a:br>
            <a:r>
              <a:rPr lang="de-DE" dirty="0"/>
              <a:t>Frames(denkrahme) vielleicht beim einen anderen mal ansprechen.</a:t>
            </a:r>
          </a:p>
        </p:txBody>
      </p:sp>
      <p:sp>
        <p:nvSpPr>
          <p:cNvPr id="4" name="Foliennummernplatzhalter 3">
            <a:extLst>
              <a:ext uri="{FF2B5EF4-FFF2-40B4-BE49-F238E27FC236}">
                <a16:creationId xmlns:a16="http://schemas.microsoft.com/office/drawing/2014/main" id="{F0EC95D7-5C04-8A52-ACA7-7FAD9FE16E4E}"/>
              </a:ext>
            </a:extLst>
          </p:cNvPr>
          <p:cNvSpPr>
            <a:spLocks noGrp="1"/>
          </p:cNvSpPr>
          <p:nvPr>
            <p:ph type="sldNum" sz="quarter" idx="5"/>
          </p:nvPr>
        </p:nvSpPr>
        <p:spPr/>
        <p:txBody>
          <a:bodyPr/>
          <a:lstStyle/>
          <a:p>
            <a:fld id="{4A47FE80-10BB-4C50-B211-4535A26713DF}" type="slidenum">
              <a:rPr lang="de-DE" smtClean="0"/>
              <a:t>16</a:t>
            </a:fld>
            <a:endParaRPr lang="de-DE"/>
          </a:p>
        </p:txBody>
      </p:sp>
    </p:spTree>
    <p:extLst>
      <p:ext uri="{BB962C8B-B14F-4D97-AF65-F5344CB8AC3E}">
        <p14:creationId xmlns:p14="http://schemas.microsoft.com/office/powerpoint/2010/main" val="38966863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76F72B-C0BF-4296-ED69-42D3BCFEB487}"/>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750D916B-8676-1347-CFD7-139B9848662B}"/>
              </a:ext>
            </a:extLst>
          </p:cNvPr>
          <p:cNvSpPr>
            <a:spLocks noGrp="1" noRot="1" noChangeAspect="1"/>
          </p:cNvSpPr>
          <p:nvPr>
            <p:ph type="sldImg"/>
          </p:nvPr>
        </p:nvSpPr>
        <p:spPr/>
        <p:txBody>
          <a:bodyPr/>
          <a:lstStyle/>
          <a:p>
            <a:endParaRPr lang="de-DE"/>
          </a:p>
        </p:txBody>
      </p:sp>
      <p:sp>
        <p:nvSpPr>
          <p:cNvPr id="3" name="Notizenplatzhalter 2">
            <a:extLst>
              <a:ext uri="{FF2B5EF4-FFF2-40B4-BE49-F238E27FC236}">
                <a16:creationId xmlns:a16="http://schemas.microsoft.com/office/drawing/2014/main" id="{153BAB80-5681-7568-FCCE-1904432BA0BA}"/>
              </a:ext>
            </a:extLst>
          </p:cNvPr>
          <p:cNvSpPr>
            <a:spLocks noGrp="1"/>
          </p:cNvSpPr>
          <p:nvPr>
            <p:ph type="body" idx="1"/>
          </p:nvPr>
        </p:nvSpPr>
        <p:spPr/>
        <p:txBody>
          <a:bodyPr/>
          <a:lstStyle/>
          <a:p>
            <a:endParaRPr lang="de-DE" dirty="0"/>
          </a:p>
        </p:txBody>
      </p:sp>
      <p:sp>
        <p:nvSpPr>
          <p:cNvPr id="4" name="Foliennummernplatzhalter 3">
            <a:extLst>
              <a:ext uri="{FF2B5EF4-FFF2-40B4-BE49-F238E27FC236}">
                <a16:creationId xmlns:a16="http://schemas.microsoft.com/office/drawing/2014/main" id="{DA410C0A-4899-66EB-BF4C-A2C5F62C8076}"/>
              </a:ext>
            </a:extLst>
          </p:cNvPr>
          <p:cNvSpPr>
            <a:spLocks noGrp="1"/>
          </p:cNvSpPr>
          <p:nvPr>
            <p:ph type="sldNum" sz="quarter" idx="5"/>
          </p:nvPr>
        </p:nvSpPr>
        <p:spPr/>
        <p:txBody>
          <a:bodyPr/>
          <a:lstStyle/>
          <a:p>
            <a:fld id="{4A47FE80-10BB-4C50-B211-4535A26713DF}" type="slidenum">
              <a:rPr lang="de-DE" smtClean="0"/>
              <a:t>17</a:t>
            </a:fld>
            <a:endParaRPr lang="de-DE"/>
          </a:p>
        </p:txBody>
      </p:sp>
    </p:spTree>
    <p:extLst>
      <p:ext uri="{BB962C8B-B14F-4D97-AF65-F5344CB8AC3E}">
        <p14:creationId xmlns:p14="http://schemas.microsoft.com/office/powerpoint/2010/main" val="21860382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F55443-4B93-DB21-F75C-D868F5C6D8BF}"/>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398AE828-06DE-BF8F-BE26-513C584F7FD0}"/>
              </a:ext>
            </a:extLst>
          </p:cNvPr>
          <p:cNvSpPr>
            <a:spLocks noGrp="1" noRot="1" noChangeAspect="1"/>
          </p:cNvSpPr>
          <p:nvPr>
            <p:ph type="sldImg"/>
          </p:nvPr>
        </p:nvSpPr>
        <p:spPr/>
        <p:txBody>
          <a:bodyPr/>
          <a:lstStyle/>
          <a:p>
            <a:endParaRPr lang="de-DE"/>
          </a:p>
        </p:txBody>
      </p:sp>
      <p:sp>
        <p:nvSpPr>
          <p:cNvPr id="3" name="Notizenplatzhalter 2">
            <a:extLst>
              <a:ext uri="{FF2B5EF4-FFF2-40B4-BE49-F238E27FC236}">
                <a16:creationId xmlns:a16="http://schemas.microsoft.com/office/drawing/2014/main" id="{31C34131-DE77-8C12-A530-A3141AF32428}"/>
              </a:ext>
            </a:extLst>
          </p:cNvPr>
          <p:cNvSpPr>
            <a:spLocks noGrp="1"/>
          </p:cNvSpPr>
          <p:nvPr>
            <p:ph type="body" idx="1"/>
          </p:nvPr>
        </p:nvSpPr>
        <p:spPr/>
        <p:txBody>
          <a:bodyPr/>
          <a:lstStyle/>
          <a:p>
            <a:endParaRPr lang="de-DE" dirty="0"/>
          </a:p>
        </p:txBody>
      </p:sp>
      <p:sp>
        <p:nvSpPr>
          <p:cNvPr id="4" name="Foliennummernplatzhalter 3">
            <a:extLst>
              <a:ext uri="{FF2B5EF4-FFF2-40B4-BE49-F238E27FC236}">
                <a16:creationId xmlns:a16="http://schemas.microsoft.com/office/drawing/2014/main" id="{7AE16647-1EBD-A2B2-4889-B89439A6DB10}"/>
              </a:ext>
            </a:extLst>
          </p:cNvPr>
          <p:cNvSpPr>
            <a:spLocks noGrp="1"/>
          </p:cNvSpPr>
          <p:nvPr>
            <p:ph type="sldNum" sz="quarter" idx="5"/>
          </p:nvPr>
        </p:nvSpPr>
        <p:spPr/>
        <p:txBody>
          <a:bodyPr/>
          <a:lstStyle/>
          <a:p>
            <a:fld id="{4A47FE80-10BB-4C50-B211-4535A26713DF}" type="slidenum">
              <a:rPr lang="de-DE" smtClean="0"/>
              <a:t>18</a:t>
            </a:fld>
            <a:endParaRPr lang="de-DE"/>
          </a:p>
        </p:txBody>
      </p:sp>
    </p:spTree>
    <p:extLst>
      <p:ext uri="{BB962C8B-B14F-4D97-AF65-F5344CB8AC3E}">
        <p14:creationId xmlns:p14="http://schemas.microsoft.com/office/powerpoint/2010/main" val="7627382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1D8C78-5089-FE67-D90E-FB573251EEA0}"/>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BE4EF735-2AC4-0877-BEB2-E70064A1BCD3}"/>
              </a:ext>
            </a:extLst>
          </p:cNvPr>
          <p:cNvSpPr>
            <a:spLocks noGrp="1" noRot="1" noChangeAspect="1"/>
          </p:cNvSpPr>
          <p:nvPr>
            <p:ph type="sldImg"/>
          </p:nvPr>
        </p:nvSpPr>
        <p:spPr/>
        <p:txBody>
          <a:bodyPr/>
          <a:lstStyle/>
          <a:p>
            <a:endParaRPr lang="de-DE"/>
          </a:p>
        </p:txBody>
      </p:sp>
      <p:sp>
        <p:nvSpPr>
          <p:cNvPr id="3" name="Notizenplatzhalter 2">
            <a:extLst>
              <a:ext uri="{FF2B5EF4-FFF2-40B4-BE49-F238E27FC236}">
                <a16:creationId xmlns:a16="http://schemas.microsoft.com/office/drawing/2014/main" id="{19238120-E90B-B79A-BDC3-C9ACEC20A411}"/>
              </a:ext>
            </a:extLst>
          </p:cNvPr>
          <p:cNvSpPr>
            <a:spLocks noGrp="1"/>
          </p:cNvSpPr>
          <p:nvPr>
            <p:ph type="body" idx="1"/>
          </p:nvPr>
        </p:nvSpPr>
        <p:spPr/>
        <p:txBody>
          <a:bodyPr/>
          <a:lstStyle/>
          <a:p>
            <a:endParaRPr lang="de-DE" dirty="0"/>
          </a:p>
        </p:txBody>
      </p:sp>
      <p:sp>
        <p:nvSpPr>
          <p:cNvPr id="4" name="Foliennummernplatzhalter 3">
            <a:extLst>
              <a:ext uri="{FF2B5EF4-FFF2-40B4-BE49-F238E27FC236}">
                <a16:creationId xmlns:a16="http://schemas.microsoft.com/office/drawing/2014/main" id="{2E40BBD7-2FF3-440F-F9D7-388CC2C2097D}"/>
              </a:ext>
            </a:extLst>
          </p:cNvPr>
          <p:cNvSpPr>
            <a:spLocks noGrp="1"/>
          </p:cNvSpPr>
          <p:nvPr>
            <p:ph type="sldNum" sz="quarter" idx="5"/>
          </p:nvPr>
        </p:nvSpPr>
        <p:spPr/>
        <p:txBody>
          <a:bodyPr/>
          <a:lstStyle/>
          <a:p>
            <a:fld id="{4A47FE80-10BB-4C50-B211-4535A26713DF}" type="slidenum">
              <a:rPr lang="de-DE" smtClean="0"/>
              <a:t>19</a:t>
            </a:fld>
            <a:endParaRPr lang="de-DE"/>
          </a:p>
        </p:txBody>
      </p:sp>
    </p:spTree>
    <p:extLst>
      <p:ext uri="{BB962C8B-B14F-4D97-AF65-F5344CB8AC3E}">
        <p14:creationId xmlns:p14="http://schemas.microsoft.com/office/powerpoint/2010/main" val="20565850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FC5B9A-E1B1-FF27-A4B2-5DFA88468095}"/>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2626DE01-7ECF-7293-E705-2DAB92255408}"/>
              </a:ext>
            </a:extLst>
          </p:cNvPr>
          <p:cNvSpPr>
            <a:spLocks noGrp="1" noRot="1" noChangeAspect="1"/>
          </p:cNvSpPr>
          <p:nvPr>
            <p:ph type="sldImg"/>
          </p:nvPr>
        </p:nvSpPr>
        <p:spPr/>
        <p:txBody>
          <a:bodyPr/>
          <a:lstStyle/>
          <a:p>
            <a:endParaRPr lang="de-DE"/>
          </a:p>
        </p:txBody>
      </p:sp>
      <p:sp>
        <p:nvSpPr>
          <p:cNvPr id="3" name="Notizenplatzhalter 2">
            <a:extLst>
              <a:ext uri="{FF2B5EF4-FFF2-40B4-BE49-F238E27FC236}">
                <a16:creationId xmlns:a16="http://schemas.microsoft.com/office/drawing/2014/main" id="{A0ED54AA-2FA9-DF8B-4705-2579054ED0B1}"/>
              </a:ext>
            </a:extLst>
          </p:cNvPr>
          <p:cNvSpPr>
            <a:spLocks noGrp="1"/>
          </p:cNvSpPr>
          <p:nvPr>
            <p:ph type="body" idx="1"/>
          </p:nvPr>
        </p:nvSpPr>
        <p:spPr/>
        <p:txBody>
          <a:bodyPr/>
          <a:lstStyle/>
          <a:p>
            <a:endParaRPr lang="de-DE" dirty="0"/>
          </a:p>
        </p:txBody>
      </p:sp>
      <p:sp>
        <p:nvSpPr>
          <p:cNvPr id="4" name="Foliennummernplatzhalter 3">
            <a:extLst>
              <a:ext uri="{FF2B5EF4-FFF2-40B4-BE49-F238E27FC236}">
                <a16:creationId xmlns:a16="http://schemas.microsoft.com/office/drawing/2014/main" id="{4A8501BF-95B2-B3D3-5A82-8FA96F6F0668}"/>
              </a:ext>
            </a:extLst>
          </p:cNvPr>
          <p:cNvSpPr>
            <a:spLocks noGrp="1"/>
          </p:cNvSpPr>
          <p:nvPr>
            <p:ph type="sldNum" sz="quarter" idx="5"/>
          </p:nvPr>
        </p:nvSpPr>
        <p:spPr/>
        <p:txBody>
          <a:bodyPr/>
          <a:lstStyle/>
          <a:p>
            <a:fld id="{4A47FE80-10BB-4C50-B211-4535A26713DF}" type="slidenum">
              <a:rPr lang="de-DE" smtClean="0"/>
              <a:t>21</a:t>
            </a:fld>
            <a:endParaRPr lang="de-DE"/>
          </a:p>
        </p:txBody>
      </p:sp>
    </p:spTree>
    <p:extLst>
      <p:ext uri="{BB962C8B-B14F-4D97-AF65-F5344CB8AC3E}">
        <p14:creationId xmlns:p14="http://schemas.microsoft.com/office/powerpoint/2010/main" val="19701797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CB97E0-BF6B-B7B0-81A6-A349464B0D73}"/>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F42C7F4C-BA0A-B6D2-9B73-CB70E42EC405}"/>
              </a:ext>
            </a:extLst>
          </p:cNvPr>
          <p:cNvSpPr>
            <a:spLocks noGrp="1" noRot="1" noChangeAspect="1"/>
          </p:cNvSpPr>
          <p:nvPr>
            <p:ph type="sldImg"/>
          </p:nvPr>
        </p:nvSpPr>
        <p:spPr/>
        <p:txBody>
          <a:bodyPr/>
          <a:lstStyle/>
          <a:p>
            <a:endParaRPr lang="de-DE"/>
          </a:p>
        </p:txBody>
      </p:sp>
      <p:sp>
        <p:nvSpPr>
          <p:cNvPr id="3" name="Notizenplatzhalter 2">
            <a:extLst>
              <a:ext uri="{FF2B5EF4-FFF2-40B4-BE49-F238E27FC236}">
                <a16:creationId xmlns:a16="http://schemas.microsoft.com/office/drawing/2014/main" id="{F7794EC3-A758-EDE7-B154-230270738BBB}"/>
              </a:ext>
            </a:extLst>
          </p:cNvPr>
          <p:cNvSpPr>
            <a:spLocks noGrp="1"/>
          </p:cNvSpPr>
          <p:nvPr>
            <p:ph type="body" idx="1"/>
          </p:nvPr>
        </p:nvSpPr>
        <p:spPr/>
        <p:txBody>
          <a:bodyPr/>
          <a:lstStyle/>
          <a:p>
            <a:endParaRPr lang="de-DE" dirty="0"/>
          </a:p>
        </p:txBody>
      </p:sp>
      <p:sp>
        <p:nvSpPr>
          <p:cNvPr id="4" name="Foliennummernplatzhalter 3">
            <a:extLst>
              <a:ext uri="{FF2B5EF4-FFF2-40B4-BE49-F238E27FC236}">
                <a16:creationId xmlns:a16="http://schemas.microsoft.com/office/drawing/2014/main" id="{E564CFC1-8F9A-C557-81F8-FE807909D280}"/>
              </a:ext>
            </a:extLst>
          </p:cNvPr>
          <p:cNvSpPr>
            <a:spLocks noGrp="1"/>
          </p:cNvSpPr>
          <p:nvPr>
            <p:ph type="sldNum" sz="quarter" idx="5"/>
          </p:nvPr>
        </p:nvSpPr>
        <p:spPr/>
        <p:txBody>
          <a:bodyPr/>
          <a:lstStyle/>
          <a:p>
            <a:fld id="{4A47FE80-10BB-4C50-B211-4535A26713DF}" type="slidenum">
              <a:rPr lang="de-DE" smtClean="0"/>
              <a:t>22</a:t>
            </a:fld>
            <a:endParaRPr lang="de-DE"/>
          </a:p>
        </p:txBody>
      </p:sp>
    </p:spTree>
    <p:extLst>
      <p:ext uri="{BB962C8B-B14F-4D97-AF65-F5344CB8AC3E}">
        <p14:creationId xmlns:p14="http://schemas.microsoft.com/office/powerpoint/2010/main" val="5040948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de-DE"/>
              <a:t>Mastertitelformat bearbeiten</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en-US" dirty="0"/>
          </a:p>
        </p:txBody>
      </p:sp>
      <p:sp>
        <p:nvSpPr>
          <p:cNvPr id="4" name="Date Placeholder 3"/>
          <p:cNvSpPr>
            <a:spLocks noGrp="1"/>
          </p:cNvSpPr>
          <p:nvPr>
            <p:ph type="dt" sz="half" idx="10"/>
          </p:nvPr>
        </p:nvSpPr>
        <p:spPr/>
        <p:txBody>
          <a:bodyPr/>
          <a:lstStyle/>
          <a:p>
            <a:fld id="{8CD8978B-1E2B-4078-9D74-8056F3D80CEC}" type="datetimeFigureOut">
              <a:rPr lang="de-DE" smtClean="0"/>
              <a:t>14.10.2025</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E72FD03A-4A70-463D-9695-287755BD3CF4}" type="slidenum">
              <a:rPr lang="de-DE" smtClean="0"/>
              <a:t>‹Nr.›</a:t>
            </a:fld>
            <a:endParaRPr lang="de-DE"/>
          </a:p>
        </p:txBody>
      </p:sp>
    </p:spTree>
    <p:extLst>
      <p:ext uri="{BB962C8B-B14F-4D97-AF65-F5344CB8AC3E}">
        <p14:creationId xmlns:p14="http://schemas.microsoft.com/office/powerpoint/2010/main" val="12625460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Vertical Text Placeholder 2"/>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8CD8978B-1E2B-4078-9D74-8056F3D80CEC}" type="datetimeFigureOut">
              <a:rPr lang="de-DE" smtClean="0"/>
              <a:t>14.10.2025</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E72FD03A-4A70-463D-9695-287755BD3CF4}" type="slidenum">
              <a:rPr lang="de-DE" smtClean="0"/>
              <a:t>‹Nr.›</a:t>
            </a:fld>
            <a:endParaRPr lang="de-DE"/>
          </a:p>
        </p:txBody>
      </p:sp>
    </p:spTree>
    <p:extLst>
      <p:ext uri="{BB962C8B-B14F-4D97-AF65-F5344CB8AC3E}">
        <p14:creationId xmlns:p14="http://schemas.microsoft.com/office/powerpoint/2010/main" val="15354877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de-DE"/>
              <a:t>Mastertitelformat bearbeiten</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8CD8978B-1E2B-4078-9D74-8056F3D80CEC}" type="datetimeFigureOut">
              <a:rPr lang="de-DE" smtClean="0"/>
              <a:t>14.10.2025</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E72FD03A-4A70-463D-9695-287755BD3CF4}" type="slidenum">
              <a:rPr lang="de-DE" smtClean="0"/>
              <a:t>‹Nr.›</a:t>
            </a:fld>
            <a:endParaRPr lang="de-DE"/>
          </a:p>
        </p:txBody>
      </p:sp>
    </p:spTree>
    <p:extLst>
      <p:ext uri="{BB962C8B-B14F-4D97-AF65-F5344CB8AC3E}">
        <p14:creationId xmlns:p14="http://schemas.microsoft.com/office/powerpoint/2010/main" val="16904122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8CD8978B-1E2B-4078-9D74-8056F3D80CEC}" type="datetimeFigureOut">
              <a:rPr lang="de-DE" smtClean="0"/>
              <a:t>14.10.2025</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E72FD03A-4A70-463D-9695-287755BD3CF4}" type="slidenum">
              <a:rPr lang="de-DE" smtClean="0"/>
              <a:t>‹Nr.›</a:t>
            </a:fld>
            <a:endParaRPr lang="de-DE"/>
          </a:p>
        </p:txBody>
      </p:sp>
    </p:spTree>
    <p:extLst>
      <p:ext uri="{BB962C8B-B14F-4D97-AF65-F5344CB8AC3E}">
        <p14:creationId xmlns:p14="http://schemas.microsoft.com/office/powerpoint/2010/main" val="10167549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de-DE"/>
              <a:t>Mastertitelformat bearbeiten</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shade val="82000"/>
                  </a:schemeClr>
                </a:solidFill>
              </a:defRPr>
            </a:lvl1pPr>
            <a:lvl2pPr marL="457200" indent="0">
              <a:buNone/>
              <a:defRPr sz="2000">
                <a:solidFill>
                  <a:schemeClr val="tx1">
                    <a:shade val="82000"/>
                  </a:schemeClr>
                </a:solidFill>
              </a:defRPr>
            </a:lvl2pPr>
            <a:lvl3pPr marL="914400" indent="0">
              <a:buNone/>
              <a:defRPr sz="1800">
                <a:solidFill>
                  <a:schemeClr val="tx1">
                    <a:shade val="82000"/>
                  </a:schemeClr>
                </a:solidFill>
              </a:defRPr>
            </a:lvl3pPr>
            <a:lvl4pPr marL="1371600" indent="0">
              <a:buNone/>
              <a:defRPr sz="1600">
                <a:solidFill>
                  <a:schemeClr val="tx1">
                    <a:shade val="82000"/>
                  </a:schemeClr>
                </a:solidFill>
              </a:defRPr>
            </a:lvl4pPr>
            <a:lvl5pPr marL="1828800" indent="0">
              <a:buNone/>
              <a:defRPr sz="1600">
                <a:solidFill>
                  <a:schemeClr val="tx1">
                    <a:shade val="82000"/>
                  </a:schemeClr>
                </a:solidFill>
              </a:defRPr>
            </a:lvl5pPr>
            <a:lvl6pPr marL="2286000" indent="0">
              <a:buNone/>
              <a:defRPr sz="1600">
                <a:solidFill>
                  <a:schemeClr val="tx1">
                    <a:shade val="82000"/>
                  </a:schemeClr>
                </a:solidFill>
              </a:defRPr>
            </a:lvl6pPr>
            <a:lvl7pPr marL="2743200" indent="0">
              <a:buNone/>
              <a:defRPr sz="1600">
                <a:solidFill>
                  <a:schemeClr val="tx1">
                    <a:shade val="82000"/>
                  </a:schemeClr>
                </a:solidFill>
              </a:defRPr>
            </a:lvl7pPr>
            <a:lvl8pPr marL="3200400" indent="0">
              <a:buNone/>
              <a:defRPr sz="1600">
                <a:solidFill>
                  <a:schemeClr val="tx1">
                    <a:shade val="82000"/>
                  </a:schemeClr>
                </a:solidFill>
              </a:defRPr>
            </a:lvl8pPr>
            <a:lvl9pPr marL="3657600" indent="0">
              <a:buNone/>
              <a:defRPr sz="1600">
                <a:solidFill>
                  <a:schemeClr val="tx1">
                    <a:shade val="82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8CD8978B-1E2B-4078-9D74-8056F3D80CEC}" type="datetimeFigureOut">
              <a:rPr lang="de-DE" smtClean="0"/>
              <a:t>14.10.2025</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E72FD03A-4A70-463D-9695-287755BD3CF4}" type="slidenum">
              <a:rPr lang="de-DE" smtClean="0"/>
              <a:t>‹Nr.›</a:t>
            </a:fld>
            <a:endParaRPr lang="de-DE"/>
          </a:p>
        </p:txBody>
      </p:sp>
    </p:spTree>
    <p:extLst>
      <p:ext uri="{BB962C8B-B14F-4D97-AF65-F5344CB8AC3E}">
        <p14:creationId xmlns:p14="http://schemas.microsoft.com/office/powerpoint/2010/main" val="41973848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Date Placeholder 4"/>
          <p:cNvSpPr>
            <a:spLocks noGrp="1"/>
          </p:cNvSpPr>
          <p:nvPr>
            <p:ph type="dt" sz="half" idx="10"/>
          </p:nvPr>
        </p:nvSpPr>
        <p:spPr/>
        <p:txBody>
          <a:bodyPr/>
          <a:lstStyle/>
          <a:p>
            <a:fld id="{8CD8978B-1E2B-4078-9D74-8056F3D80CEC}" type="datetimeFigureOut">
              <a:rPr lang="de-DE" smtClean="0"/>
              <a:t>14.10.2025</a:t>
            </a:fld>
            <a:endParaRPr lang="de-DE"/>
          </a:p>
        </p:txBody>
      </p:sp>
      <p:sp>
        <p:nvSpPr>
          <p:cNvPr id="6" name="Footer Placeholder 5"/>
          <p:cNvSpPr>
            <a:spLocks noGrp="1"/>
          </p:cNvSpPr>
          <p:nvPr>
            <p:ph type="ftr" sz="quarter" idx="11"/>
          </p:nvPr>
        </p:nvSpPr>
        <p:spPr/>
        <p:txBody>
          <a:bodyPr/>
          <a:lstStyle/>
          <a:p>
            <a:endParaRPr lang="de-DE"/>
          </a:p>
        </p:txBody>
      </p:sp>
      <p:sp>
        <p:nvSpPr>
          <p:cNvPr id="7" name="Slide Number Placeholder 6"/>
          <p:cNvSpPr>
            <a:spLocks noGrp="1"/>
          </p:cNvSpPr>
          <p:nvPr>
            <p:ph type="sldNum" sz="quarter" idx="12"/>
          </p:nvPr>
        </p:nvSpPr>
        <p:spPr/>
        <p:txBody>
          <a:bodyPr/>
          <a:lstStyle/>
          <a:p>
            <a:fld id="{E72FD03A-4A70-463D-9695-287755BD3CF4}" type="slidenum">
              <a:rPr lang="de-DE" smtClean="0"/>
              <a:t>‹Nr.›</a:t>
            </a:fld>
            <a:endParaRPr lang="de-DE"/>
          </a:p>
        </p:txBody>
      </p:sp>
    </p:spTree>
    <p:extLst>
      <p:ext uri="{BB962C8B-B14F-4D97-AF65-F5344CB8AC3E}">
        <p14:creationId xmlns:p14="http://schemas.microsoft.com/office/powerpoint/2010/main" val="40638056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de-DE"/>
              <a:t>Mastertitelformat bearbeiten</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Content Placeholder 3"/>
          <p:cNvSpPr>
            <a:spLocks noGrp="1"/>
          </p:cNvSpPr>
          <p:nvPr>
            <p:ph sz="half" idx="2"/>
          </p:nvPr>
        </p:nvSpPr>
        <p:spPr>
          <a:xfrm>
            <a:off x="839788" y="2505075"/>
            <a:ext cx="5157787"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Content Placeholder 5"/>
          <p:cNvSpPr>
            <a:spLocks noGrp="1"/>
          </p:cNvSpPr>
          <p:nvPr>
            <p:ph sz="quarter" idx="4"/>
          </p:nvPr>
        </p:nvSpPr>
        <p:spPr>
          <a:xfrm>
            <a:off x="6172200" y="2505075"/>
            <a:ext cx="5183188"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7" name="Date Placeholder 6"/>
          <p:cNvSpPr>
            <a:spLocks noGrp="1"/>
          </p:cNvSpPr>
          <p:nvPr>
            <p:ph type="dt" sz="half" idx="10"/>
          </p:nvPr>
        </p:nvSpPr>
        <p:spPr/>
        <p:txBody>
          <a:bodyPr/>
          <a:lstStyle/>
          <a:p>
            <a:fld id="{8CD8978B-1E2B-4078-9D74-8056F3D80CEC}" type="datetimeFigureOut">
              <a:rPr lang="de-DE" smtClean="0"/>
              <a:t>14.10.2025</a:t>
            </a:fld>
            <a:endParaRPr lang="de-DE"/>
          </a:p>
        </p:txBody>
      </p:sp>
      <p:sp>
        <p:nvSpPr>
          <p:cNvPr id="8" name="Footer Placeholder 7"/>
          <p:cNvSpPr>
            <a:spLocks noGrp="1"/>
          </p:cNvSpPr>
          <p:nvPr>
            <p:ph type="ftr" sz="quarter" idx="11"/>
          </p:nvPr>
        </p:nvSpPr>
        <p:spPr/>
        <p:txBody>
          <a:bodyPr/>
          <a:lstStyle/>
          <a:p>
            <a:endParaRPr lang="de-DE"/>
          </a:p>
        </p:txBody>
      </p:sp>
      <p:sp>
        <p:nvSpPr>
          <p:cNvPr id="9" name="Slide Number Placeholder 8"/>
          <p:cNvSpPr>
            <a:spLocks noGrp="1"/>
          </p:cNvSpPr>
          <p:nvPr>
            <p:ph type="sldNum" sz="quarter" idx="12"/>
          </p:nvPr>
        </p:nvSpPr>
        <p:spPr/>
        <p:txBody>
          <a:bodyPr/>
          <a:lstStyle/>
          <a:p>
            <a:fld id="{E72FD03A-4A70-463D-9695-287755BD3CF4}" type="slidenum">
              <a:rPr lang="de-DE" smtClean="0"/>
              <a:t>‹Nr.›</a:t>
            </a:fld>
            <a:endParaRPr lang="de-DE"/>
          </a:p>
        </p:txBody>
      </p:sp>
    </p:spTree>
    <p:extLst>
      <p:ext uri="{BB962C8B-B14F-4D97-AF65-F5344CB8AC3E}">
        <p14:creationId xmlns:p14="http://schemas.microsoft.com/office/powerpoint/2010/main" val="288865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Date Placeholder 2"/>
          <p:cNvSpPr>
            <a:spLocks noGrp="1"/>
          </p:cNvSpPr>
          <p:nvPr>
            <p:ph type="dt" sz="half" idx="10"/>
          </p:nvPr>
        </p:nvSpPr>
        <p:spPr/>
        <p:txBody>
          <a:bodyPr/>
          <a:lstStyle/>
          <a:p>
            <a:fld id="{8CD8978B-1E2B-4078-9D74-8056F3D80CEC}" type="datetimeFigureOut">
              <a:rPr lang="de-DE" smtClean="0"/>
              <a:t>14.10.2025</a:t>
            </a:fld>
            <a:endParaRPr lang="de-DE"/>
          </a:p>
        </p:txBody>
      </p:sp>
      <p:sp>
        <p:nvSpPr>
          <p:cNvPr id="4" name="Footer Placeholder 3"/>
          <p:cNvSpPr>
            <a:spLocks noGrp="1"/>
          </p:cNvSpPr>
          <p:nvPr>
            <p:ph type="ftr" sz="quarter" idx="11"/>
          </p:nvPr>
        </p:nvSpPr>
        <p:spPr/>
        <p:txBody>
          <a:bodyPr/>
          <a:lstStyle/>
          <a:p>
            <a:endParaRPr lang="de-DE"/>
          </a:p>
        </p:txBody>
      </p:sp>
      <p:sp>
        <p:nvSpPr>
          <p:cNvPr id="5" name="Slide Number Placeholder 4"/>
          <p:cNvSpPr>
            <a:spLocks noGrp="1"/>
          </p:cNvSpPr>
          <p:nvPr>
            <p:ph type="sldNum" sz="quarter" idx="12"/>
          </p:nvPr>
        </p:nvSpPr>
        <p:spPr/>
        <p:txBody>
          <a:bodyPr/>
          <a:lstStyle/>
          <a:p>
            <a:fld id="{E72FD03A-4A70-463D-9695-287755BD3CF4}" type="slidenum">
              <a:rPr lang="de-DE" smtClean="0"/>
              <a:t>‹Nr.›</a:t>
            </a:fld>
            <a:endParaRPr lang="de-DE"/>
          </a:p>
        </p:txBody>
      </p:sp>
    </p:spTree>
    <p:extLst>
      <p:ext uri="{BB962C8B-B14F-4D97-AF65-F5344CB8AC3E}">
        <p14:creationId xmlns:p14="http://schemas.microsoft.com/office/powerpoint/2010/main" val="6471298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CD8978B-1E2B-4078-9D74-8056F3D80CEC}" type="datetimeFigureOut">
              <a:rPr lang="de-DE" smtClean="0"/>
              <a:t>14.10.2025</a:t>
            </a:fld>
            <a:endParaRPr lang="de-DE"/>
          </a:p>
        </p:txBody>
      </p:sp>
      <p:sp>
        <p:nvSpPr>
          <p:cNvPr id="3" name="Footer Placeholder 2"/>
          <p:cNvSpPr>
            <a:spLocks noGrp="1"/>
          </p:cNvSpPr>
          <p:nvPr>
            <p:ph type="ftr" sz="quarter" idx="11"/>
          </p:nvPr>
        </p:nvSpPr>
        <p:spPr/>
        <p:txBody>
          <a:bodyPr/>
          <a:lstStyle/>
          <a:p>
            <a:endParaRPr lang="de-DE"/>
          </a:p>
        </p:txBody>
      </p:sp>
      <p:sp>
        <p:nvSpPr>
          <p:cNvPr id="4" name="Slide Number Placeholder 3"/>
          <p:cNvSpPr>
            <a:spLocks noGrp="1"/>
          </p:cNvSpPr>
          <p:nvPr>
            <p:ph type="sldNum" sz="quarter" idx="12"/>
          </p:nvPr>
        </p:nvSpPr>
        <p:spPr/>
        <p:txBody>
          <a:bodyPr/>
          <a:lstStyle/>
          <a:p>
            <a:fld id="{E72FD03A-4A70-463D-9695-287755BD3CF4}" type="slidenum">
              <a:rPr lang="de-DE" smtClean="0"/>
              <a:t>‹Nr.›</a:t>
            </a:fld>
            <a:endParaRPr lang="de-DE"/>
          </a:p>
        </p:txBody>
      </p:sp>
    </p:spTree>
    <p:extLst>
      <p:ext uri="{BB962C8B-B14F-4D97-AF65-F5344CB8AC3E}">
        <p14:creationId xmlns:p14="http://schemas.microsoft.com/office/powerpoint/2010/main" val="31291307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e Placeholder 4"/>
          <p:cNvSpPr>
            <a:spLocks noGrp="1"/>
          </p:cNvSpPr>
          <p:nvPr>
            <p:ph type="dt" sz="half" idx="10"/>
          </p:nvPr>
        </p:nvSpPr>
        <p:spPr/>
        <p:txBody>
          <a:bodyPr/>
          <a:lstStyle/>
          <a:p>
            <a:fld id="{8CD8978B-1E2B-4078-9D74-8056F3D80CEC}" type="datetimeFigureOut">
              <a:rPr lang="de-DE" smtClean="0"/>
              <a:t>14.10.2025</a:t>
            </a:fld>
            <a:endParaRPr lang="de-DE"/>
          </a:p>
        </p:txBody>
      </p:sp>
      <p:sp>
        <p:nvSpPr>
          <p:cNvPr id="6" name="Footer Placeholder 5"/>
          <p:cNvSpPr>
            <a:spLocks noGrp="1"/>
          </p:cNvSpPr>
          <p:nvPr>
            <p:ph type="ftr" sz="quarter" idx="11"/>
          </p:nvPr>
        </p:nvSpPr>
        <p:spPr/>
        <p:txBody>
          <a:bodyPr/>
          <a:lstStyle/>
          <a:p>
            <a:endParaRPr lang="de-DE"/>
          </a:p>
        </p:txBody>
      </p:sp>
      <p:sp>
        <p:nvSpPr>
          <p:cNvPr id="7" name="Slide Number Placeholder 6"/>
          <p:cNvSpPr>
            <a:spLocks noGrp="1"/>
          </p:cNvSpPr>
          <p:nvPr>
            <p:ph type="sldNum" sz="quarter" idx="12"/>
          </p:nvPr>
        </p:nvSpPr>
        <p:spPr/>
        <p:txBody>
          <a:bodyPr/>
          <a:lstStyle/>
          <a:p>
            <a:fld id="{E72FD03A-4A70-463D-9695-287755BD3CF4}" type="slidenum">
              <a:rPr lang="de-DE" smtClean="0"/>
              <a:t>‹Nr.›</a:t>
            </a:fld>
            <a:endParaRPr lang="de-DE"/>
          </a:p>
        </p:txBody>
      </p:sp>
    </p:spTree>
    <p:extLst>
      <p:ext uri="{BB962C8B-B14F-4D97-AF65-F5344CB8AC3E}">
        <p14:creationId xmlns:p14="http://schemas.microsoft.com/office/powerpoint/2010/main" val="23984994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de-DE"/>
              <a:t>Bild durch Klicken auf Symbol hinzufügen</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e Placeholder 4"/>
          <p:cNvSpPr>
            <a:spLocks noGrp="1"/>
          </p:cNvSpPr>
          <p:nvPr>
            <p:ph type="dt" sz="half" idx="10"/>
          </p:nvPr>
        </p:nvSpPr>
        <p:spPr/>
        <p:txBody>
          <a:bodyPr/>
          <a:lstStyle/>
          <a:p>
            <a:fld id="{8CD8978B-1E2B-4078-9D74-8056F3D80CEC}" type="datetimeFigureOut">
              <a:rPr lang="de-DE" smtClean="0"/>
              <a:t>14.10.2025</a:t>
            </a:fld>
            <a:endParaRPr lang="de-DE"/>
          </a:p>
        </p:txBody>
      </p:sp>
      <p:sp>
        <p:nvSpPr>
          <p:cNvPr id="6" name="Footer Placeholder 5"/>
          <p:cNvSpPr>
            <a:spLocks noGrp="1"/>
          </p:cNvSpPr>
          <p:nvPr>
            <p:ph type="ftr" sz="quarter" idx="11"/>
          </p:nvPr>
        </p:nvSpPr>
        <p:spPr/>
        <p:txBody>
          <a:bodyPr/>
          <a:lstStyle/>
          <a:p>
            <a:endParaRPr lang="de-DE"/>
          </a:p>
        </p:txBody>
      </p:sp>
      <p:sp>
        <p:nvSpPr>
          <p:cNvPr id="7" name="Slide Number Placeholder 6"/>
          <p:cNvSpPr>
            <a:spLocks noGrp="1"/>
          </p:cNvSpPr>
          <p:nvPr>
            <p:ph type="sldNum" sz="quarter" idx="12"/>
          </p:nvPr>
        </p:nvSpPr>
        <p:spPr/>
        <p:txBody>
          <a:bodyPr/>
          <a:lstStyle/>
          <a:p>
            <a:fld id="{E72FD03A-4A70-463D-9695-287755BD3CF4}" type="slidenum">
              <a:rPr lang="de-DE" smtClean="0"/>
              <a:t>‹Nr.›</a:t>
            </a:fld>
            <a:endParaRPr lang="de-DE"/>
          </a:p>
        </p:txBody>
      </p:sp>
    </p:spTree>
    <p:extLst>
      <p:ext uri="{BB962C8B-B14F-4D97-AF65-F5344CB8AC3E}">
        <p14:creationId xmlns:p14="http://schemas.microsoft.com/office/powerpoint/2010/main" val="14317994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Mastertitelformat bearbeiten</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shade val="82000"/>
                  </a:schemeClr>
                </a:solidFill>
              </a:defRPr>
            </a:lvl1pPr>
          </a:lstStyle>
          <a:p>
            <a:fld id="{8CD8978B-1E2B-4078-9D74-8056F3D80CEC}" type="datetimeFigureOut">
              <a:rPr lang="de-DE" smtClean="0"/>
              <a:t>14.10.2025</a:t>
            </a:fld>
            <a:endParaRPr lang="de-DE"/>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shade val="82000"/>
                  </a:schemeClr>
                </a:solidFill>
              </a:defRPr>
            </a:lvl1pPr>
          </a:lstStyle>
          <a:p>
            <a:endParaRPr lang="de-DE"/>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shade val="82000"/>
                  </a:schemeClr>
                </a:solidFill>
              </a:defRPr>
            </a:lvl1pPr>
          </a:lstStyle>
          <a:p>
            <a:fld id="{E72FD03A-4A70-463D-9695-287755BD3CF4}" type="slidenum">
              <a:rPr lang="de-DE" smtClean="0"/>
              <a:t>‹Nr.›</a:t>
            </a:fld>
            <a:endParaRPr lang="de-DE"/>
          </a:p>
        </p:txBody>
      </p:sp>
    </p:spTree>
    <p:extLst>
      <p:ext uri="{BB962C8B-B14F-4D97-AF65-F5344CB8AC3E}">
        <p14:creationId xmlns:p14="http://schemas.microsoft.com/office/powerpoint/2010/main" val="1977588948"/>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png"/><Relationship Id="rId7" Type="http://schemas.openxmlformats.org/officeDocument/2006/relationships/customXml" Target="../ink/ink6.xml"/><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15.png"/><Relationship Id="rId5" Type="http://schemas.openxmlformats.org/officeDocument/2006/relationships/customXml" Target="../ink/ink5.xml"/><Relationship Id="rId10" Type="http://schemas.openxmlformats.org/officeDocument/2006/relationships/image" Target="../media/image17.png"/><Relationship Id="rId4" Type="http://schemas.openxmlformats.org/officeDocument/2006/relationships/image" Target="../media/image14.png"/><Relationship Id="rId9" Type="http://schemas.openxmlformats.org/officeDocument/2006/relationships/customXml" Target="../ink/ink7.xml"/></Relationships>
</file>

<file path=ppt/slides/_rels/slide15.xml.rels><?xml version="1.0" encoding="UTF-8" standalone="yes"?>
<Relationships xmlns="http://schemas.openxmlformats.org/package/2006/relationships"><Relationship Id="rId8" Type="http://schemas.openxmlformats.org/officeDocument/2006/relationships/customXml" Target="../ink/ink10.xml"/><Relationship Id="rId3" Type="http://schemas.openxmlformats.org/officeDocument/2006/relationships/image" Target="../media/image14.png"/><Relationship Id="rId7"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customXml" Target="../ink/ink9.xml"/><Relationship Id="rId5" Type="http://schemas.openxmlformats.org/officeDocument/2006/relationships/image" Target="../media/image18.png"/><Relationship Id="rId10" Type="http://schemas.openxmlformats.org/officeDocument/2006/relationships/image" Target="../media/image1.png"/><Relationship Id="rId4" Type="http://schemas.openxmlformats.org/officeDocument/2006/relationships/customXml" Target="../ink/ink8.xml"/><Relationship Id="rId9"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6.xml"/><Relationship Id="rId5" Type="http://schemas.openxmlformats.org/officeDocument/2006/relationships/image" Target="../media/image9.png"/><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22.png"/><Relationship Id="rId5" Type="http://schemas.openxmlformats.org/officeDocument/2006/relationships/image" Target="../media/image1.png"/><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26.png"/><Relationship Id="rId5" Type="http://schemas.openxmlformats.org/officeDocument/2006/relationships/image" Target="../media/image25.png"/><Relationship Id="rId10" Type="http://schemas.openxmlformats.org/officeDocument/2006/relationships/image" Target="../media/image30.png"/><Relationship Id="rId4" Type="http://schemas.openxmlformats.org/officeDocument/2006/relationships/image" Target="../media/image24.png"/><Relationship Id="rId9" Type="http://schemas.openxmlformats.org/officeDocument/2006/relationships/image" Target="../media/image29.png"/></Relationships>
</file>

<file path=ppt/slides/_rels/slide19.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3.png"/><Relationship Id="rId7" Type="http://schemas.openxmlformats.org/officeDocument/2006/relationships/image" Target="../media/image30.pn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29.png"/><Relationship Id="rId11" Type="http://schemas.openxmlformats.org/officeDocument/2006/relationships/image" Target="../media/image34.png"/><Relationship Id="rId5" Type="http://schemas.openxmlformats.org/officeDocument/2006/relationships/image" Target="../media/image25.png"/><Relationship Id="rId10" Type="http://schemas.openxmlformats.org/officeDocument/2006/relationships/image" Target="../media/image33.png"/><Relationship Id="rId4" Type="http://schemas.openxmlformats.org/officeDocument/2006/relationships/image" Target="../media/image24.png"/><Relationship Id="rId9" Type="http://schemas.openxmlformats.org/officeDocument/2006/relationships/image" Target="../media/image3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customXml" Target="../ink/ink11.xml"/><Relationship Id="rId7" Type="http://schemas.openxmlformats.org/officeDocument/2006/relationships/customXml" Target="../ink/ink13.xml"/><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35.png"/><Relationship Id="rId5" Type="http://schemas.openxmlformats.org/officeDocument/2006/relationships/customXml" Target="../ink/ink12.xml"/><Relationship Id="rId10" Type="http://schemas.openxmlformats.org/officeDocument/2006/relationships/image" Target="../media/image13.png"/><Relationship Id="rId4" Type="http://schemas.openxmlformats.org/officeDocument/2006/relationships/image" Target="../media/image15.png"/><Relationship Id="rId9" Type="http://schemas.openxmlformats.org/officeDocument/2006/relationships/image" Target="../media/image1.png"/></Relationships>
</file>

<file path=ppt/slides/_rels/slide22.xml.rels><?xml version="1.0" encoding="UTF-8" standalone="yes"?>
<Relationships xmlns="http://schemas.openxmlformats.org/package/2006/relationships"><Relationship Id="rId8" Type="http://schemas.openxmlformats.org/officeDocument/2006/relationships/customXml" Target="../ink/ink15.xml"/><Relationship Id="rId13" Type="http://schemas.openxmlformats.org/officeDocument/2006/relationships/image" Target="../media/image39.png"/><Relationship Id="rId3" Type="http://schemas.openxmlformats.org/officeDocument/2006/relationships/image" Target="../media/image6.png"/><Relationship Id="rId7" Type="http://schemas.openxmlformats.org/officeDocument/2006/relationships/image" Target="../media/image9.png"/><Relationship Id="rId12" Type="http://schemas.openxmlformats.org/officeDocument/2006/relationships/customXml" Target="../ink/ink17.xml"/><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1.png"/><Relationship Id="rId11" Type="http://schemas.openxmlformats.org/officeDocument/2006/relationships/image" Target="../media/image11.png"/><Relationship Id="rId5" Type="http://schemas.openxmlformats.org/officeDocument/2006/relationships/image" Target="../media/image37.png"/><Relationship Id="rId10" Type="http://schemas.openxmlformats.org/officeDocument/2006/relationships/customXml" Target="../ink/ink16.xml"/><Relationship Id="rId4" Type="http://schemas.openxmlformats.org/officeDocument/2006/relationships/customXml" Target="../ink/ink14.xml"/><Relationship Id="rId9" Type="http://schemas.openxmlformats.org/officeDocument/2006/relationships/image" Target="../media/image38.png"/></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 Id="rId5" Type="http://schemas.openxmlformats.org/officeDocument/2006/relationships/image" Target="../media/image4.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 Id="rId5" Type="http://schemas.openxmlformats.org/officeDocument/2006/relationships/image" Target="../media/image5.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customXml" Target="../ink/ink4.xml"/><Relationship Id="rId3" Type="http://schemas.openxmlformats.org/officeDocument/2006/relationships/image" Target="../media/image6.png"/><Relationship Id="rId7" Type="http://schemas.openxmlformats.org/officeDocument/2006/relationships/image" Target="../media/image8.png"/><Relationship Id="rId12"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6.xml"/><Relationship Id="rId6" Type="http://schemas.openxmlformats.org/officeDocument/2006/relationships/image" Target="../media/image1.png"/><Relationship Id="rId11" Type="http://schemas.openxmlformats.org/officeDocument/2006/relationships/customXml" Target="../ink/ink3.xml"/><Relationship Id="rId5" Type="http://schemas.openxmlformats.org/officeDocument/2006/relationships/image" Target="../media/image7.png"/><Relationship Id="rId10" Type="http://schemas.openxmlformats.org/officeDocument/2006/relationships/image" Target="../media/image10.png"/><Relationship Id="rId4" Type="http://schemas.openxmlformats.org/officeDocument/2006/relationships/customXml" Target="../ink/ink1.xml"/><Relationship Id="rId9" Type="http://schemas.openxmlformats.org/officeDocument/2006/relationships/customXml" Target="../ink/ink2.xml"/><Relationship Id="rId1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FF71E83-AA57-BFC7-8E9D-26AE0CC070F5}"/>
              </a:ext>
            </a:extLst>
          </p:cNvPr>
          <p:cNvSpPr>
            <a:spLocks noGrp="1"/>
          </p:cNvSpPr>
          <p:nvPr>
            <p:ph type="ctrTitle"/>
          </p:nvPr>
        </p:nvSpPr>
        <p:spPr/>
        <p:txBody>
          <a:bodyPr/>
          <a:lstStyle/>
          <a:p>
            <a:r>
              <a:rPr lang="de-DE" dirty="0"/>
              <a:t>„Wir“</a:t>
            </a:r>
          </a:p>
        </p:txBody>
      </p:sp>
      <p:sp>
        <p:nvSpPr>
          <p:cNvPr id="3" name="Untertitel 2">
            <a:extLst>
              <a:ext uri="{FF2B5EF4-FFF2-40B4-BE49-F238E27FC236}">
                <a16:creationId xmlns:a16="http://schemas.microsoft.com/office/drawing/2014/main" id="{07878DDB-140B-3683-93F4-21ECE3270A68}"/>
              </a:ext>
            </a:extLst>
          </p:cNvPr>
          <p:cNvSpPr>
            <a:spLocks noGrp="1"/>
          </p:cNvSpPr>
          <p:nvPr>
            <p:ph type="subTitle" idx="1"/>
          </p:nvPr>
        </p:nvSpPr>
        <p:spPr/>
        <p:txBody>
          <a:bodyPr>
            <a:normAutofit/>
          </a:bodyPr>
          <a:lstStyle/>
          <a:p>
            <a:r>
              <a:rPr lang="de-DE" sz="2800" dirty="0"/>
              <a:t>eine etwas andere Sicht auf uns.</a:t>
            </a:r>
          </a:p>
        </p:txBody>
      </p:sp>
    </p:spTree>
    <p:extLst>
      <p:ext uri="{BB962C8B-B14F-4D97-AF65-F5344CB8AC3E}">
        <p14:creationId xmlns:p14="http://schemas.microsoft.com/office/powerpoint/2010/main" val="19184604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38841D-1B04-1E2E-6730-3E0C7959CFF6}"/>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4B09B2FA-02A0-4CAD-2E2D-F6AD124E63CE}"/>
              </a:ext>
            </a:extLst>
          </p:cNvPr>
          <p:cNvSpPr>
            <a:spLocks noGrp="1"/>
          </p:cNvSpPr>
          <p:nvPr>
            <p:ph type="title"/>
          </p:nvPr>
        </p:nvSpPr>
        <p:spPr>
          <a:xfrm>
            <a:off x="838200" y="1542256"/>
            <a:ext cx="10515600" cy="3773488"/>
          </a:xfrm>
        </p:spPr>
        <p:txBody>
          <a:bodyPr>
            <a:noAutofit/>
          </a:bodyPr>
          <a:lstStyle/>
          <a:p>
            <a:r>
              <a:rPr lang="de-DE" sz="2800" dirty="0"/>
              <a:t>Wenn einer wütend wird😡, reagiert der andere darauf 😠.</a:t>
            </a:r>
            <a:br>
              <a:rPr lang="de-DE" sz="2800" dirty="0"/>
            </a:br>
            <a:br>
              <a:rPr lang="de-DE" sz="2800" dirty="0"/>
            </a:br>
            <a:r>
              <a:rPr lang="de-DE" sz="2800" dirty="0"/>
              <a:t>Doch schon beim nächsten Satz hat sich etwas verändert:</a:t>
            </a:r>
            <a:br>
              <a:rPr lang="de-DE" sz="2800" dirty="0"/>
            </a:br>
            <a:r>
              <a:rPr lang="de-DE" sz="2800" dirty="0"/>
              <a:t>die Stimmung </a:t>
            </a:r>
            <a:r>
              <a:rPr lang="de-DE" sz="2800" b="1" dirty="0"/>
              <a:t>springt über</a:t>
            </a:r>
            <a:r>
              <a:rPr lang="de-DE" sz="2800" dirty="0"/>
              <a:t>.</a:t>
            </a:r>
            <a:br>
              <a:rPr lang="de-DE" sz="2800" dirty="0"/>
            </a:br>
            <a:br>
              <a:rPr lang="de-DE" sz="2800" dirty="0"/>
            </a:br>
            <a:r>
              <a:rPr lang="de-DE" sz="2800" dirty="0"/>
              <a:t>Jetzt reagieren beide – laut, angespannt, verletzt.</a:t>
            </a:r>
            <a:br>
              <a:rPr lang="de-DE" sz="2800" dirty="0"/>
            </a:br>
            <a:br>
              <a:rPr lang="de-DE" sz="2800" dirty="0"/>
            </a:br>
            <a:r>
              <a:rPr lang="de-DE" sz="2800" dirty="0"/>
              <a:t>Das zeigt, wie schnell sich Gefühle </a:t>
            </a:r>
            <a:r>
              <a:rPr lang="de-DE" sz="2800" b="1" dirty="0"/>
              <a:t>gegenseitig anstecken</a:t>
            </a:r>
            <a:r>
              <a:rPr lang="de-DE" sz="2800" dirty="0"/>
              <a:t>.</a:t>
            </a:r>
            <a:br>
              <a:rPr lang="de-DE" sz="2800" dirty="0"/>
            </a:br>
            <a:r>
              <a:rPr lang="de-DE" sz="2800" dirty="0"/>
              <a:t>Jeder wirkt auf den anderen, und beide verändern sich miteinander.</a:t>
            </a:r>
          </a:p>
        </p:txBody>
      </p:sp>
    </p:spTree>
    <p:extLst>
      <p:ext uri="{BB962C8B-B14F-4D97-AF65-F5344CB8AC3E}">
        <p14:creationId xmlns:p14="http://schemas.microsoft.com/office/powerpoint/2010/main" val="25914344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17CC7E-DC4B-308C-309F-D2D50AAC1A96}"/>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2BD9C2A0-A190-7593-DD19-E5E6B2C0C561}"/>
              </a:ext>
            </a:extLst>
          </p:cNvPr>
          <p:cNvSpPr>
            <a:spLocks noGrp="1"/>
          </p:cNvSpPr>
          <p:nvPr>
            <p:ph type="title"/>
          </p:nvPr>
        </p:nvSpPr>
        <p:spPr>
          <a:xfrm>
            <a:off x="838200" y="1542256"/>
            <a:ext cx="10515600" cy="3773488"/>
          </a:xfrm>
        </p:spPr>
        <p:txBody>
          <a:bodyPr>
            <a:noAutofit/>
          </a:bodyPr>
          <a:lstStyle/>
          <a:p>
            <a:r>
              <a:rPr lang="de-DE" sz="2800" dirty="0"/>
              <a:t>Was da draußen passiert,</a:t>
            </a:r>
            <a:br>
              <a:rPr lang="de-DE" sz="2800" dirty="0"/>
            </a:br>
            <a:r>
              <a:rPr lang="de-DE" sz="2800" dirty="0"/>
              <a:t>geschieht auch in uns – als Kreislauf von Wahrnehmen, Fühlen und Reagieren.</a:t>
            </a:r>
            <a:br>
              <a:rPr lang="de-DE" sz="2800" dirty="0"/>
            </a:br>
            <a:br>
              <a:rPr lang="de-DE" sz="2800" dirty="0"/>
            </a:br>
            <a:r>
              <a:rPr lang="de-DE" sz="2800" dirty="0"/>
              <a:t>Statt Figuren zu sehen,</a:t>
            </a:r>
            <a:br>
              <a:rPr lang="de-DE" sz="2800" dirty="0"/>
            </a:br>
            <a:r>
              <a:rPr lang="de-DE" sz="2800" dirty="0"/>
              <a:t>schauen wir uns jetzt an, wie dieser Kreislauf </a:t>
            </a:r>
            <a:r>
              <a:rPr lang="de-DE" sz="2800" b="1" dirty="0"/>
              <a:t>innen</a:t>
            </a:r>
            <a:r>
              <a:rPr lang="de-DE" sz="2800" dirty="0"/>
              <a:t> abläuft.</a:t>
            </a:r>
          </a:p>
        </p:txBody>
      </p:sp>
    </p:spTree>
    <p:extLst>
      <p:ext uri="{BB962C8B-B14F-4D97-AF65-F5344CB8AC3E}">
        <p14:creationId xmlns:p14="http://schemas.microsoft.com/office/powerpoint/2010/main" val="4584219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85BC2B-0567-80C7-C7C4-B75486FFD3F2}"/>
            </a:ext>
          </a:extLst>
        </p:cNvPr>
        <p:cNvGrpSpPr/>
        <p:nvPr/>
      </p:nvGrpSpPr>
      <p:grpSpPr>
        <a:xfrm>
          <a:off x="0" y="0"/>
          <a:ext cx="0" cy="0"/>
          <a:chOff x="0" y="0"/>
          <a:chExt cx="0" cy="0"/>
        </a:xfrm>
      </p:grpSpPr>
      <p:sp>
        <p:nvSpPr>
          <p:cNvPr id="17" name="Rechteck: abgerundete Ecken 16">
            <a:extLst>
              <a:ext uri="{FF2B5EF4-FFF2-40B4-BE49-F238E27FC236}">
                <a16:creationId xmlns:a16="http://schemas.microsoft.com/office/drawing/2014/main" id="{78AAD605-3C9F-FDD9-98EF-351DBEA2DABA}"/>
              </a:ext>
            </a:extLst>
          </p:cNvPr>
          <p:cNvSpPr/>
          <p:nvPr/>
        </p:nvSpPr>
        <p:spPr>
          <a:xfrm>
            <a:off x="8345016" y="2125358"/>
            <a:ext cx="3226675" cy="3034519"/>
          </a:xfrm>
          <a:prstGeom prst="roundRect">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de-DE"/>
          </a:p>
        </p:txBody>
      </p:sp>
      <p:pic>
        <p:nvPicPr>
          <p:cNvPr id="7" name="Grafik 6" descr="Ein Bild, das Zeichnung, Clipart, Cartoon, Darstellung enthält.&#10;&#10;KI-generierte Inhalte können fehlerhaft sein.">
            <a:extLst>
              <a:ext uri="{FF2B5EF4-FFF2-40B4-BE49-F238E27FC236}">
                <a16:creationId xmlns:a16="http://schemas.microsoft.com/office/drawing/2014/main" id="{22AFC9F1-961E-FCA8-27BD-22C27D719F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9020" y="756745"/>
            <a:ext cx="6243145" cy="6243145"/>
          </a:xfrm>
          <a:prstGeom prst="rect">
            <a:avLst/>
          </a:prstGeom>
        </p:spPr>
      </p:pic>
      <p:sp>
        <p:nvSpPr>
          <p:cNvPr id="2" name="Titel 1">
            <a:extLst>
              <a:ext uri="{FF2B5EF4-FFF2-40B4-BE49-F238E27FC236}">
                <a16:creationId xmlns:a16="http://schemas.microsoft.com/office/drawing/2014/main" id="{5EB5B800-F382-59C1-06D0-F57AFFFD973C}"/>
              </a:ext>
            </a:extLst>
          </p:cNvPr>
          <p:cNvSpPr>
            <a:spLocks noGrp="1"/>
          </p:cNvSpPr>
          <p:nvPr>
            <p:ph type="title"/>
          </p:nvPr>
        </p:nvSpPr>
        <p:spPr>
          <a:xfrm>
            <a:off x="4340771" y="905935"/>
            <a:ext cx="7388773" cy="565513"/>
          </a:xfrm>
        </p:spPr>
        <p:txBody>
          <a:bodyPr>
            <a:normAutofit/>
          </a:bodyPr>
          <a:lstStyle/>
          <a:p>
            <a:r>
              <a:rPr lang="de-DE" sz="2800" dirty="0"/>
              <a:t>Was im Außen geschieht, läuft auch im Inneren ab.</a:t>
            </a:r>
          </a:p>
        </p:txBody>
      </p:sp>
      <p:pic>
        <p:nvPicPr>
          <p:cNvPr id="14" name="Grafik 13" descr="Ein Bild, das Schwarz, Dunkelheit enthält.&#10;&#10;KI-generierte Inhalte können fehlerhaft sein.">
            <a:extLst>
              <a:ext uri="{FF2B5EF4-FFF2-40B4-BE49-F238E27FC236}">
                <a16:creationId xmlns:a16="http://schemas.microsoft.com/office/drawing/2014/main" id="{31C818B4-B539-A0EB-168D-9FE9401D2F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15055" y="4277710"/>
            <a:ext cx="755489" cy="755489"/>
          </a:xfrm>
          <a:prstGeom prst="rect">
            <a:avLst/>
          </a:prstGeom>
        </p:spPr>
      </p:pic>
      <p:sp>
        <p:nvSpPr>
          <p:cNvPr id="15" name="Textfeld 14">
            <a:extLst>
              <a:ext uri="{FF2B5EF4-FFF2-40B4-BE49-F238E27FC236}">
                <a16:creationId xmlns:a16="http://schemas.microsoft.com/office/drawing/2014/main" id="{AB8F215F-AEFA-D093-7BA7-2697DE7CC6A9}"/>
              </a:ext>
            </a:extLst>
          </p:cNvPr>
          <p:cNvSpPr txBox="1"/>
          <p:nvPr/>
        </p:nvSpPr>
        <p:spPr>
          <a:xfrm>
            <a:off x="4067502" y="1620638"/>
            <a:ext cx="7388773" cy="3416320"/>
          </a:xfrm>
          <a:prstGeom prst="rect">
            <a:avLst/>
          </a:prstGeom>
          <a:noFill/>
        </p:spPr>
        <p:txBody>
          <a:bodyPr wrap="square" rtlCol="0">
            <a:spAutoFit/>
          </a:bodyPr>
          <a:lstStyle/>
          <a:p>
            <a:r>
              <a:rPr lang="de-DE" sz="2400" dirty="0">
                <a:latin typeface="+mj-lt"/>
              </a:rPr>
              <a:t>👁️ (</a:t>
            </a:r>
            <a:r>
              <a:rPr lang="de-DE" sz="2400" dirty="0"/>
              <a:t>Wahrnehmung /</a:t>
            </a:r>
            <a:r>
              <a:rPr lang="de-DE" sz="2400" dirty="0">
                <a:latin typeface="+mj-lt"/>
              </a:rPr>
              <a:t>sehen) </a:t>
            </a:r>
          </a:p>
          <a:p>
            <a:r>
              <a:rPr lang="de-DE" sz="2400" dirty="0">
                <a:latin typeface="+mj-lt"/>
              </a:rPr>
              <a:t>↓ </a:t>
            </a:r>
            <a:r>
              <a:rPr lang="de-DE" sz="2400" dirty="0"/>
              <a:t>↓ ↓</a:t>
            </a:r>
            <a:endParaRPr lang="de-DE" sz="2400" dirty="0">
              <a:latin typeface="+mj-lt"/>
            </a:endParaRPr>
          </a:p>
          <a:p>
            <a:r>
              <a:rPr lang="de-DE" sz="2400" dirty="0">
                <a:latin typeface="+mj-lt"/>
              </a:rPr>
              <a:t>💭 (inneres Empfinden) </a:t>
            </a:r>
          </a:p>
          <a:p>
            <a:r>
              <a:rPr lang="de-DE" sz="2400" dirty="0"/>
              <a:t>↓ ↓ ↓</a:t>
            </a:r>
            <a:endParaRPr lang="de-DE" sz="2400" dirty="0">
              <a:latin typeface="+mj-lt"/>
            </a:endParaRPr>
          </a:p>
          <a:p>
            <a:r>
              <a:rPr lang="de-DE" sz="2400" dirty="0">
                <a:latin typeface="+mj-lt"/>
              </a:rPr>
              <a:t>💬 (Ausdruck) </a:t>
            </a:r>
          </a:p>
          <a:p>
            <a:r>
              <a:rPr lang="de-DE" sz="2400" dirty="0"/>
              <a:t>↓ ↓ ↓</a:t>
            </a:r>
          </a:p>
          <a:p>
            <a:r>
              <a:rPr lang="de-DE" sz="2400" dirty="0">
                <a:latin typeface="+mj-lt"/>
              </a:rPr>
              <a:t>➕/➖ (Resonanz/Dissonanz)</a:t>
            </a:r>
          </a:p>
          <a:p>
            <a:r>
              <a:rPr lang="de-DE" sz="2400" dirty="0"/>
              <a:t>↓ ↓ ↓</a:t>
            </a:r>
          </a:p>
          <a:p>
            <a:r>
              <a:rPr lang="de-DE" sz="2400" dirty="0">
                <a:latin typeface="+mj-lt"/>
              </a:rPr>
              <a:t>👁️ (neue Wahrnehmung)</a:t>
            </a:r>
          </a:p>
        </p:txBody>
      </p:sp>
      <p:pic>
        <p:nvPicPr>
          <p:cNvPr id="16" name="Grafik 15" descr="Ein Bild, das Schwarz, Dunkelheit enthält.&#10;&#10;KI-generierte Inhalte können fehlerhaft sein.">
            <a:extLst>
              <a:ext uri="{FF2B5EF4-FFF2-40B4-BE49-F238E27FC236}">
                <a16:creationId xmlns:a16="http://schemas.microsoft.com/office/drawing/2014/main" id="{3C087BA8-E244-2E39-F8C7-D2B2C69AD6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224027">
            <a:off x="8736725" y="2402397"/>
            <a:ext cx="2480439" cy="2480439"/>
          </a:xfrm>
          <a:prstGeom prst="rect">
            <a:avLst/>
          </a:prstGeom>
        </p:spPr>
      </p:pic>
      <p:sp>
        <p:nvSpPr>
          <p:cNvPr id="19" name="Textfeld 18">
            <a:extLst>
              <a:ext uri="{FF2B5EF4-FFF2-40B4-BE49-F238E27FC236}">
                <a16:creationId xmlns:a16="http://schemas.microsoft.com/office/drawing/2014/main" id="{F63C9B78-82EF-A33D-E272-70ACAA743250}"/>
              </a:ext>
            </a:extLst>
          </p:cNvPr>
          <p:cNvSpPr txBox="1"/>
          <p:nvPr/>
        </p:nvSpPr>
        <p:spPr>
          <a:xfrm>
            <a:off x="8577049" y="4281185"/>
            <a:ext cx="504496" cy="523220"/>
          </a:xfrm>
          <a:prstGeom prst="rect">
            <a:avLst/>
          </a:prstGeom>
          <a:noFill/>
        </p:spPr>
        <p:txBody>
          <a:bodyPr wrap="square">
            <a:spAutoFit/>
          </a:bodyPr>
          <a:lstStyle/>
          <a:p>
            <a:r>
              <a:rPr lang="de-DE" sz="2800" dirty="0"/>
              <a:t>👁️</a:t>
            </a:r>
          </a:p>
        </p:txBody>
      </p:sp>
      <p:sp>
        <p:nvSpPr>
          <p:cNvPr id="21" name="Textfeld 20">
            <a:extLst>
              <a:ext uri="{FF2B5EF4-FFF2-40B4-BE49-F238E27FC236}">
                <a16:creationId xmlns:a16="http://schemas.microsoft.com/office/drawing/2014/main" id="{55A64E22-D856-B4F4-353F-3E5DCC9D9DCE}"/>
              </a:ext>
            </a:extLst>
          </p:cNvPr>
          <p:cNvSpPr txBox="1"/>
          <p:nvPr/>
        </p:nvSpPr>
        <p:spPr>
          <a:xfrm>
            <a:off x="8655847" y="2392919"/>
            <a:ext cx="557050" cy="646331"/>
          </a:xfrm>
          <a:prstGeom prst="rect">
            <a:avLst/>
          </a:prstGeom>
          <a:noFill/>
        </p:spPr>
        <p:txBody>
          <a:bodyPr wrap="square">
            <a:spAutoFit/>
          </a:bodyPr>
          <a:lstStyle/>
          <a:p>
            <a:r>
              <a:rPr lang="de-DE" sz="3600" dirty="0"/>
              <a:t>💭</a:t>
            </a:r>
            <a:endParaRPr lang="de-DE" sz="2800" dirty="0"/>
          </a:p>
        </p:txBody>
      </p:sp>
      <p:sp>
        <p:nvSpPr>
          <p:cNvPr id="23" name="Textfeld 22">
            <a:extLst>
              <a:ext uri="{FF2B5EF4-FFF2-40B4-BE49-F238E27FC236}">
                <a16:creationId xmlns:a16="http://schemas.microsoft.com/office/drawing/2014/main" id="{591AAAFF-99B0-2DD2-79DD-DF72BA94779E}"/>
              </a:ext>
            </a:extLst>
          </p:cNvPr>
          <p:cNvSpPr txBox="1"/>
          <p:nvPr/>
        </p:nvSpPr>
        <p:spPr>
          <a:xfrm>
            <a:off x="10285389" y="4598123"/>
            <a:ext cx="1387365" cy="523220"/>
          </a:xfrm>
          <a:prstGeom prst="rect">
            <a:avLst/>
          </a:prstGeom>
          <a:noFill/>
        </p:spPr>
        <p:txBody>
          <a:bodyPr wrap="square">
            <a:spAutoFit/>
          </a:bodyPr>
          <a:lstStyle/>
          <a:p>
            <a:r>
              <a:rPr lang="de-DE" sz="2800" dirty="0">
                <a:latin typeface="+mj-lt"/>
              </a:rPr>
              <a:t>➕/➖ </a:t>
            </a:r>
            <a:endParaRPr lang="de-DE" sz="2800" dirty="0"/>
          </a:p>
        </p:txBody>
      </p:sp>
      <p:sp>
        <p:nvSpPr>
          <p:cNvPr id="25" name="Textfeld 24">
            <a:extLst>
              <a:ext uri="{FF2B5EF4-FFF2-40B4-BE49-F238E27FC236}">
                <a16:creationId xmlns:a16="http://schemas.microsoft.com/office/drawing/2014/main" id="{25E1383C-3B6F-94AC-3503-6E3BCB4C163A}"/>
              </a:ext>
            </a:extLst>
          </p:cNvPr>
          <p:cNvSpPr txBox="1"/>
          <p:nvPr/>
        </p:nvSpPr>
        <p:spPr>
          <a:xfrm>
            <a:off x="10668367" y="2517809"/>
            <a:ext cx="783048" cy="646331"/>
          </a:xfrm>
          <a:prstGeom prst="rect">
            <a:avLst/>
          </a:prstGeom>
          <a:noFill/>
        </p:spPr>
        <p:txBody>
          <a:bodyPr wrap="square">
            <a:spAutoFit/>
          </a:bodyPr>
          <a:lstStyle/>
          <a:p>
            <a:r>
              <a:rPr lang="de-DE" sz="3600" dirty="0">
                <a:latin typeface="+mj-lt"/>
              </a:rPr>
              <a:t>💬</a:t>
            </a:r>
            <a:endParaRPr lang="de-DE" sz="3600" dirty="0"/>
          </a:p>
        </p:txBody>
      </p:sp>
    </p:spTree>
    <p:extLst>
      <p:ext uri="{BB962C8B-B14F-4D97-AF65-F5344CB8AC3E}">
        <p14:creationId xmlns:p14="http://schemas.microsoft.com/office/powerpoint/2010/main" val="6313935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E93730-65C5-EFF7-1062-02FD41ACB928}"/>
            </a:ext>
          </a:extLst>
        </p:cNvPr>
        <p:cNvGrpSpPr/>
        <p:nvPr/>
      </p:nvGrpSpPr>
      <p:grpSpPr>
        <a:xfrm>
          <a:off x="0" y="0"/>
          <a:ext cx="0" cy="0"/>
          <a:chOff x="0" y="0"/>
          <a:chExt cx="0" cy="0"/>
        </a:xfrm>
      </p:grpSpPr>
      <p:sp>
        <p:nvSpPr>
          <p:cNvPr id="17" name="Rechteck: abgerundete Ecken 16">
            <a:extLst>
              <a:ext uri="{FF2B5EF4-FFF2-40B4-BE49-F238E27FC236}">
                <a16:creationId xmlns:a16="http://schemas.microsoft.com/office/drawing/2014/main" id="{665187F6-4496-B66B-424A-407078EC5EA5}"/>
              </a:ext>
            </a:extLst>
          </p:cNvPr>
          <p:cNvSpPr/>
          <p:nvPr/>
        </p:nvSpPr>
        <p:spPr>
          <a:xfrm>
            <a:off x="8345016" y="2125358"/>
            <a:ext cx="3226675" cy="3034519"/>
          </a:xfrm>
          <a:prstGeom prst="roundRect">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de-DE"/>
          </a:p>
        </p:txBody>
      </p:sp>
      <p:pic>
        <p:nvPicPr>
          <p:cNvPr id="7" name="Grafik 6" descr="Ein Bild, das Zeichnung, Clipart, Cartoon, Darstellung enthält.&#10;&#10;KI-generierte Inhalte können fehlerhaft sein.">
            <a:extLst>
              <a:ext uri="{FF2B5EF4-FFF2-40B4-BE49-F238E27FC236}">
                <a16:creationId xmlns:a16="http://schemas.microsoft.com/office/drawing/2014/main" id="{9B129B28-9FAC-FCCF-D6F0-9C67CA2542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9020" y="756745"/>
            <a:ext cx="6243145" cy="6243145"/>
          </a:xfrm>
          <a:prstGeom prst="rect">
            <a:avLst/>
          </a:prstGeom>
        </p:spPr>
      </p:pic>
      <p:sp>
        <p:nvSpPr>
          <p:cNvPr id="2" name="Titel 1">
            <a:extLst>
              <a:ext uri="{FF2B5EF4-FFF2-40B4-BE49-F238E27FC236}">
                <a16:creationId xmlns:a16="http://schemas.microsoft.com/office/drawing/2014/main" id="{DD108785-6EA3-BC0E-B9B7-8D3CFB44A850}"/>
              </a:ext>
            </a:extLst>
          </p:cNvPr>
          <p:cNvSpPr>
            <a:spLocks noGrp="1"/>
          </p:cNvSpPr>
          <p:nvPr>
            <p:ph type="title"/>
          </p:nvPr>
        </p:nvSpPr>
        <p:spPr>
          <a:xfrm>
            <a:off x="4340771" y="905935"/>
            <a:ext cx="7388773" cy="565513"/>
          </a:xfrm>
        </p:spPr>
        <p:txBody>
          <a:bodyPr>
            <a:normAutofit/>
          </a:bodyPr>
          <a:lstStyle/>
          <a:p>
            <a:r>
              <a:rPr lang="de-DE" sz="2800" dirty="0"/>
              <a:t>Das innere geschlossenes System:</a:t>
            </a:r>
          </a:p>
        </p:txBody>
      </p:sp>
      <p:pic>
        <p:nvPicPr>
          <p:cNvPr id="14" name="Grafik 13" descr="Ein Bild, das Schwarz, Dunkelheit enthält.&#10;&#10;KI-generierte Inhalte können fehlerhaft sein.">
            <a:extLst>
              <a:ext uri="{FF2B5EF4-FFF2-40B4-BE49-F238E27FC236}">
                <a16:creationId xmlns:a16="http://schemas.microsoft.com/office/drawing/2014/main" id="{0416B37A-0733-9D8E-D243-8F0DCC94F9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15055" y="4277710"/>
            <a:ext cx="755489" cy="755489"/>
          </a:xfrm>
          <a:prstGeom prst="rect">
            <a:avLst/>
          </a:prstGeom>
        </p:spPr>
      </p:pic>
      <p:sp>
        <p:nvSpPr>
          <p:cNvPr id="15" name="Textfeld 14">
            <a:extLst>
              <a:ext uri="{FF2B5EF4-FFF2-40B4-BE49-F238E27FC236}">
                <a16:creationId xmlns:a16="http://schemas.microsoft.com/office/drawing/2014/main" id="{EC478B18-48B0-DA57-DEBC-91B31D9C32B7}"/>
              </a:ext>
            </a:extLst>
          </p:cNvPr>
          <p:cNvSpPr txBox="1"/>
          <p:nvPr/>
        </p:nvSpPr>
        <p:spPr>
          <a:xfrm>
            <a:off x="4340771" y="1620636"/>
            <a:ext cx="3636581" cy="1569660"/>
          </a:xfrm>
          <a:prstGeom prst="rect">
            <a:avLst/>
          </a:prstGeom>
          <a:noFill/>
        </p:spPr>
        <p:txBody>
          <a:bodyPr wrap="square" rtlCol="0">
            <a:spAutoFit/>
          </a:bodyPr>
          <a:lstStyle/>
          <a:p>
            <a:r>
              <a:rPr lang="de-DE" sz="2400" dirty="0">
                <a:latin typeface="+mj-lt"/>
              </a:rPr>
              <a:t>Alles, was wir wahrnehmen, verändert unser Inneres.</a:t>
            </a:r>
            <a:br>
              <a:rPr lang="de-DE" sz="2400" dirty="0">
                <a:latin typeface="+mj-lt"/>
              </a:rPr>
            </a:br>
            <a:r>
              <a:rPr lang="de-DE" sz="2400" dirty="0">
                <a:latin typeface="+mj-lt"/>
              </a:rPr>
              <a:t>Daraus entsteht Ausdruck, der wieder wirkt.</a:t>
            </a:r>
          </a:p>
        </p:txBody>
      </p:sp>
      <p:pic>
        <p:nvPicPr>
          <p:cNvPr id="16" name="Grafik 15" descr="Ein Bild, das Schwarz, Dunkelheit enthält.&#10;&#10;KI-generierte Inhalte können fehlerhaft sein.">
            <a:extLst>
              <a:ext uri="{FF2B5EF4-FFF2-40B4-BE49-F238E27FC236}">
                <a16:creationId xmlns:a16="http://schemas.microsoft.com/office/drawing/2014/main" id="{D51FE335-6D88-A807-2AC5-0DC4474B75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224027">
            <a:off x="8736725" y="2402397"/>
            <a:ext cx="2480439" cy="2480439"/>
          </a:xfrm>
          <a:prstGeom prst="rect">
            <a:avLst/>
          </a:prstGeom>
        </p:spPr>
      </p:pic>
      <p:sp>
        <p:nvSpPr>
          <p:cNvPr id="19" name="Textfeld 18">
            <a:extLst>
              <a:ext uri="{FF2B5EF4-FFF2-40B4-BE49-F238E27FC236}">
                <a16:creationId xmlns:a16="http://schemas.microsoft.com/office/drawing/2014/main" id="{CA92FB5F-BF1A-6374-146B-E74F7163A1D9}"/>
              </a:ext>
            </a:extLst>
          </p:cNvPr>
          <p:cNvSpPr txBox="1"/>
          <p:nvPr/>
        </p:nvSpPr>
        <p:spPr>
          <a:xfrm>
            <a:off x="8577049" y="4281185"/>
            <a:ext cx="504496" cy="523220"/>
          </a:xfrm>
          <a:prstGeom prst="rect">
            <a:avLst/>
          </a:prstGeom>
          <a:noFill/>
        </p:spPr>
        <p:txBody>
          <a:bodyPr wrap="square">
            <a:spAutoFit/>
          </a:bodyPr>
          <a:lstStyle/>
          <a:p>
            <a:r>
              <a:rPr lang="de-DE" sz="2800" dirty="0"/>
              <a:t>👁️</a:t>
            </a:r>
          </a:p>
        </p:txBody>
      </p:sp>
      <p:sp>
        <p:nvSpPr>
          <p:cNvPr id="21" name="Textfeld 20">
            <a:extLst>
              <a:ext uri="{FF2B5EF4-FFF2-40B4-BE49-F238E27FC236}">
                <a16:creationId xmlns:a16="http://schemas.microsoft.com/office/drawing/2014/main" id="{7AA9C21B-19DA-EC87-90D7-51A651EA8869}"/>
              </a:ext>
            </a:extLst>
          </p:cNvPr>
          <p:cNvSpPr txBox="1"/>
          <p:nvPr/>
        </p:nvSpPr>
        <p:spPr>
          <a:xfrm>
            <a:off x="8655847" y="2392919"/>
            <a:ext cx="557050" cy="646331"/>
          </a:xfrm>
          <a:prstGeom prst="rect">
            <a:avLst/>
          </a:prstGeom>
          <a:noFill/>
        </p:spPr>
        <p:txBody>
          <a:bodyPr wrap="square">
            <a:spAutoFit/>
          </a:bodyPr>
          <a:lstStyle/>
          <a:p>
            <a:r>
              <a:rPr lang="de-DE" sz="3600" dirty="0"/>
              <a:t>💭</a:t>
            </a:r>
            <a:endParaRPr lang="de-DE" sz="2800" dirty="0"/>
          </a:p>
        </p:txBody>
      </p:sp>
      <p:sp>
        <p:nvSpPr>
          <p:cNvPr id="23" name="Textfeld 22">
            <a:extLst>
              <a:ext uri="{FF2B5EF4-FFF2-40B4-BE49-F238E27FC236}">
                <a16:creationId xmlns:a16="http://schemas.microsoft.com/office/drawing/2014/main" id="{9887BB0E-7191-1340-C6CF-FDBA1F367D3D}"/>
              </a:ext>
            </a:extLst>
          </p:cNvPr>
          <p:cNvSpPr txBox="1"/>
          <p:nvPr/>
        </p:nvSpPr>
        <p:spPr>
          <a:xfrm>
            <a:off x="10285389" y="4598123"/>
            <a:ext cx="1387365" cy="523220"/>
          </a:xfrm>
          <a:prstGeom prst="rect">
            <a:avLst/>
          </a:prstGeom>
          <a:noFill/>
        </p:spPr>
        <p:txBody>
          <a:bodyPr wrap="square">
            <a:spAutoFit/>
          </a:bodyPr>
          <a:lstStyle/>
          <a:p>
            <a:r>
              <a:rPr lang="de-DE" sz="2800" dirty="0">
                <a:latin typeface="+mj-lt"/>
              </a:rPr>
              <a:t>➕/➖ </a:t>
            </a:r>
            <a:endParaRPr lang="de-DE" sz="2800" dirty="0"/>
          </a:p>
        </p:txBody>
      </p:sp>
      <p:sp>
        <p:nvSpPr>
          <p:cNvPr id="25" name="Textfeld 24">
            <a:extLst>
              <a:ext uri="{FF2B5EF4-FFF2-40B4-BE49-F238E27FC236}">
                <a16:creationId xmlns:a16="http://schemas.microsoft.com/office/drawing/2014/main" id="{2CA78F6B-D9EF-3DE5-3C8C-7470E97A51D5}"/>
              </a:ext>
            </a:extLst>
          </p:cNvPr>
          <p:cNvSpPr txBox="1"/>
          <p:nvPr/>
        </p:nvSpPr>
        <p:spPr>
          <a:xfrm>
            <a:off x="10668367" y="2517809"/>
            <a:ext cx="783048" cy="646331"/>
          </a:xfrm>
          <a:prstGeom prst="rect">
            <a:avLst/>
          </a:prstGeom>
          <a:noFill/>
        </p:spPr>
        <p:txBody>
          <a:bodyPr wrap="square">
            <a:spAutoFit/>
          </a:bodyPr>
          <a:lstStyle/>
          <a:p>
            <a:r>
              <a:rPr lang="de-DE" sz="3600" dirty="0">
                <a:latin typeface="+mj-lt"/>
              </a:rPr>
              <a:t>💬</a:t>
            </a:r>
            <a:endParaRPr lang="de-DE" sz="3600" dirty="0"/>
          </a:p>
        </p:txBody>
      </p:sp>
      <p:sp>
        <p:nvSpPr>
          <p:cNvPr id="4" name="Textfeld 3">
            <a:extLst>
              <a:ext uri="{FF2B5EF4-FFF2-40B4-BE49-F238E27FC236}">
                <a16:creationId xmlns:a16="http://schemas.microsoft.com/office/drawing/2014/main" id="{A0B1E623-B5F0-A341-EE82-9743277F3C08}"/>
              </a:ext>
            </a:extLst>
          </p:cNvPr>
          <p:cNvSpPr txBox="1"/>
          <p:nvPr/>
        </p:nvSpPr>
        <p:spPr>
          <a:xfrm>
            <a:off x="4340771" y="5557583"/>
            <a:ext cx="7597888" cy="830997"/>
          </a:xfrm>
          <a:prstGeom prst="rect">
            <a:avLst/>
          </a:prstGeom>
          <a:noFill/>
        </p:spPr>
        <p:txBody>
          <a:bodyPr wrap="square">
            <a:spAutoFit/>
          </a:bodyPr>
          <a:lstStyle/>
          <a:p>
            <a:r>
              <a:rPr lang="de-DE" sz="2400" dirty="0">
                <a:latin typeface="+mj-lt"/>
              </a:rPr>
              <a:t>So entstehen Rückkopplung und Bewusstsein –</a:t>
            </a:r>
            <a:br>
              <a:rPr lang="de-DE" sz="2400" dirty="0">
                <a:latin typeface="+mj-lt"/>
              </a:rPr>
            </a:br>
            <a:r>
              <a:rPr lang="de-DE" sz="2400" dirty="0">
                <a:latin typeface="+mj-lt"/>
              </a:rPr>
              <a:t>ein fortlaufender Kreislauf aus Wahrnehmen und Wirken.</a:t>
            </a:r>
          </a:p>
        </p:txBody>
      </p:sp>
    </p:spTree>
    <p:extLst>
      <p:ext uri="{BB962C8B-B14F-4D97-AF65-F5344CB8AC3E}">
        <p14:creationId xmlns:p14="http://schemas.microsoft.com/office/powerpoint/2010/main" val="21377912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6CCE01-EA73-6AB1-7894-2F42E69EB479}"/>
            </a:ext>
          </a:extLst>
        </p:cNvPr>
        <p:cNvGrpSpPr/>
        <p:nvPr/>
      </p:nvGrpSpPr>
      <p:grpSpPr>
        <a:xfrm>
          <a:off x="0" y="0"/>
          <a:ext cx="0" cy="0"/>
          <a:chOff x="0" y="0"/>
          <a:chExt cx="0" cy="0"/>
        </a:xfrm>
      </p:grpSpPr>
      <p:pic>
        <p:nvPicPr>
          <p:cNvPr id="3" name="Grafik 2" descr="Ein Bild, das Zeichnung, Clipart, Cartoon, Darstellung enthält.&#10;&#10;KI-generierte Inhalte können fehlerhaft sein.">
            <a:extLst>
              <a:ext uri="{FF2B5EF4-FFF2-40B4-BE49-F238E27FC236}">
                <a16:creationId xmlns:a16="http://schemas.microsoft.com/office/drawing/2014/main" id="{544F0080-7E5D-63F1-97D0-5768522449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5632" y="3776133"/>
            <a:ext cx="3081867" cy="3081867"/>
          </a:xfrm>
          <a:prstGeom prst="rect">
            <a:avLst/>
          </a:prstGeom>
        </p:spPr>
      </p:pic>
      <p:sp>
        <p:nvSpPr>
          <p:cNvPr id="2" name="Titel 1">
            <a:extLst>
              <a:ext uri="{FF2B5EF4-FFF2-40B4-BE49-F238E27FC236}">
                <a16:creationId xmlns:a16="http://schemas.microsoft.com/office/drawing/2014/main" id="{F7EB291B-16BD-ED35-2C0A-F0CBD1EAF69F}"/>
              </a:ext>
            </a:extLst>
          </p:cNvPr>
          <p:cNvSpPr>
            <a:spLocks noGrp="1"/>
          </p:cNvSpPr>
          <p:nvPr>
            <p:ph type="title"/>
          </p:nvPr>
        </p:nvSpPr>
        <p:spPr>
          <a:xfrm>
            <a:off x="838200" y="905935"/>
            <a:ext cx="10515600" cy="1168398"/>
          </a:xfrm>
        </p:spPr>
        <p:txBody>
          <a:bodyPr>
            <a:noAutofit/>
          </a:bodyPr>
          <a:lstStyle/>
          <a:p>
            <a:r>
              <a:rPr lang="de-DE" sz="2800" dirty="0"/>
              <a:t>Manchmal fühlt sich etwas angenehm(➕) an – </a:t>
            </a:r>
            <a:br>
              <a:rPr lang="de-DE" sz="2800" dirty="0"/>
            </a:br>
            <a:r>
              <a:rPr lang="de-DE" sz="2800" dirty="0"/>
              <a:t>manchmal eng oder unangenehm(➖).</a:t>
            </a:r>
            <a:br>
              <a:rPr lang="de-DE" sz="2800" dirty="0"/>
            </a:br>
            <a:r>
              <a:rPr lang="de-DE" sz="2800" dirty="0"/>
              <a:t>Beides sind Antworten unseres inneren Systems.</a:t>
            </a:r>
          </a:p>
        </p:txBody>
      </p:sp>
      <p:pic>
        <p:nvPicPr>
          <p:cNvPr id="8" name="Grafik 7" descr="Ein Bild, das Cartoon, Clipart, Zeichnung, Animierter Cartoon enthält.&#10;&#10;KI-generierte Inhalte können fehlerhaft sein.">
            <a:extLst>
              <a:ext uri="{FF2B5EF4-FFF2-40B4-BE49-F238E27FC236}">
                <a16:creationId xmlns:a16="http://schemas.microsoft.com/office/drawing/2014/main" id="{B71FF561-B869-28EC-4C60-3740F587DC6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64503" y="3674533"/>
            <a:ext cx="2359377" cy="3539066"/>
          </a:xfrm>
          <a:prstGeom prst="rect">
            <a:avLst/>
          </a:prstGeom>
        </p:spPr>
      </p:pic>
      <mc:AlternateContent xmlns:mc="http://schemas.openxmlformats.org/markup-compatibility/2006" xmlns:p14="http://schemas.microsoft.com/office/powerpoint/2010/main">
        <mc:Choice Requires="p14">
          <p:contentPart p14:bwMode="auto" r:id="rId5">
            <p14:nvContentPartPr>
              <p14:cNvPr id="14" name="Freihand 13">
                <a:extLst>
                  <a:ext uri="{FF2B5EF4-FFF2-40B4-BE49-F238E27FC236}">
                    <a16:creationId xmlns:a16="http://schemas.microsoft.com/office/drawing/2014/main" id="{9EBC7FE9-BF28-0D54-DD9B-4967C1D0600A}"/>
                  </a:ext>
                </a:extLst>
              </p14:cNvPr>
              <p14:cNvContentPartPr/>
              <p14:nvPr/>
            </p14:nvContentPartPr>
            <p14:xfrm>
              <a:off x="8051667" y="3631547"/>
              <a:ext cx="720" cy="3548160"/>
            </p14:xfrm>
          </p:contentPart>
        </mc:Choice>
        <mc:Fallback xmlns="">
          <p:pic>
            <p:nvPicPr>
              <p:cNvPr id="14" name="Freihand 13">
                <a:extLst>
                  <a:ext uri="{FF2B5EF4-FFF2-40B4-BE49-F238E27FC236}">
                    <a16:creationId xmlns:a16="http://schemas.microsoft.com/office/drawing/2014/main" id="{9EBC7FE9-BF28-0D54-DD9B-4967C1D0600A}"/>
                  </a:ext>
                </a:extLst>
              </p:cNvPr>
              <p:cNvPicPr/>
              <p:nvPr/>
            </p:nvPicPr>
            <p:blipFill>
              <a:blip r:embed="rId6"/>
              <a:stretch>
                <a:fillRect/>
              </a:stretch>
            </p:blipFill>
            <p:spPr>
              <a:xfrm>
                <a:off x="7925667" y="3568907"/>
                <a:ext cx="252000" cy="36738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6" name="Freihand 15">
                <a:extLst>
                  <a:ext uri="{FF2B5EF4-FFF2-40B4-BE49-F238E27FC236}">
                    <a16:creationId xmlns:a16="http://schemas.microsoft.com/office/drawing/2014/main" id="{D7644210-4654-C315-7252-B3D934EB011A}"/>
                  </a:ext>
                </a:extLst>
              </p14:cNvPr>
              <p14:cNvContentPartPr/>
              <p14:nvPr/>
            </p14:nvContentPartPr>
            <p14:xfrm>
              <a:off x="8093787" y="3648827"/>
              <a:ext cx="2320200" cy="33840"/>
            </p14:xfrm>
          </p:contentPart>
        </mc:Choice>
        <mc:Fallback xmlns="">
          <p:pic>
            <p:nvPicPr>
              <p:cNvPr id="16" name="Freihand 15">
                <a:extLst>
                  <a:ext uri="{FF2B5EF4-FFF2-40B4-BE49-F238E27FC236}">
                    <a16:creationId xmlns:a16="http://schemas.microsoft.com/office/drawing/2014/main" id="{D7644210-4654-C315-7252-B3D934EB011A}"/>
                  </a:ext>
                </a:extLst>
              </p:cNvPr>
              <p:cNvPicPr/>
              <p:nvPr/>
            </p:nvPicPr>
            <p:blipFill>
              <a:blip r:embed="rId8"/>
              <a:stretch>
                <a:fillRect/>
              </a:stretch>
            </p:blipFill>
            <p:spPr>
              <a:xfrm>
                <a:off x="8031147" y="3586187"/>
                <a:ext cx="2445840" cy="1594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8" name="Freihand 17">
                <a:extLst>
                  <a:ext uri="{FF2B5EF4-FFF2-40B4-BE49-F238E27FC236}">
                    <a16:creationId xmlns:a16="http://schemas.microsoft.com/office/drawing/2014/main" id="{B56AA851-609C-7D93-B7EC-61BF262D2448}"/>
                  </a:ext>
                </a:extLst>
              </p14:cNvPr>
              <p14:cNvContentPartPr/>
              <p14:nvPr/>
            </p14:nvContentPartPr>
            <p14:xfrm>
              <a:off x="10413627" y="3648827"/>
              <a:ext cx="9000" cy="3200400"/>
            </p14:xfrm>
          </p:contentPart>
        </mc:Choice>
        <mc:Fallback xmlns="">
          <p:pic>
            <p:nvPicPr>
              <p:cNvPr id="18" name="Freihand 17">
                <a:extLst>
                  <a:ext uri="{FF2B5EF4-FFF2-40B4-BE49-F238E27FC236}">
                    <a16:creationId xmlns:a16="http://schemas.microsoft.com/office/drawing/2014/main" id="{B56AA851-609C-7D93-B7EC-61BF262D2448}"/>
                  </a:ext>
                </a:extLst>
              </p:cNvPr>
              <p:cNvPicPr/>
              <p:nvPr/>
            </p:nvPicPr>
            <p:blipFill>
              <a:blip r:embed="rId10"/>
              <a:stretch>
                <a:fillRect/>
              </a:stretch>
            </p:blipFill>
            <p:spPr>
              <a:xfrm>
                <a:off x="10350987" y="3586187"/>
                <a:ext cx="134640" cy="3326040"/>
              </a:xfrm>
              <a:prstGeom prst="rect">
                <a:avLst/>
              </a:prstGeom>
            </p:spPr>
          </p:pic>
        </mc:Fallback>
      </mc:AlternateContent>
    </p:spTree>
    <p:extLst>
      <p:ext uri="{BB962C8B-B14F-4D97-AF65-F5344CB8AC3E}">
        <p14:creationId xmlns:p14="http://schemas.microsoft.com/office/powerpoint/2010/main" val="14065614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6910E0-B382-6241-AF68-4FFF78DD9A31}"/>
            </a:ext>
          </a:extLst>
        </p:cNvPr>
        <p:cNvGrpSpPr/>
        <p:nvPr/>
      </p:nvGrpSpPr>
      <p:grpSpPr>
        <a:xfrm>
          <a:off x="0" y="0"/>
          <a:ext cx="0" cy="0"/>
          <a:chOff x="0" y="0"/>
          <a:chExt cx="0" cy="0"/>
        </a:xfrm>
      </p:grpSpPr>
      <p:pic>
        <p:nvPicPr>
          <p:cNvPr id="8" name="Grafik 7" descr="Ein Bild, das Cartoon, Clipart, Zeichnung, Animierter Cartoon enthält.&#10;&#10;KI-generierte Inhalte können fehlerhaft sein.">
            <a:extLst>
              <a:ext uri="{FF2B5EF4-FFF2-40B4-BE49-F238E27FC236}">
                <a16:creationId xmlns:a16="http://schemas.microsoft.com/office/drawing/2014/main" id="{D7DDB993-4E29-9D08-BA60-58853FFFDB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64503" y="3674533"/>
            <a:ext cx="2359377" cy="3539066"/>
          </a:xfrm>
          <a:prstGeom prst="rect">
            <a:avLst/>
          </a:prstGeom>
        </p:spPr>
      </p:pic>
      <mc:AlternateContent xmlns:mc="http://schemas.openxmlformats.org/markup-compatibility/2006" xmlns:p14="http://schemas.microsoft.com/office/powerpoint/2010/main">
        <mc:Choice Requires="p14">
          <p:contentPart p14:bwMode="auto" r:id="rId4">
            <p14:nvContentPartPr>
              <p14:cNvPr id="50" name="Freihand 49">
                <a:extLst>
                  <a:ext uri="{FF2B5EF4-FFF2-40B4-BE49-F238E27FC236}">
                    <a16:creationId xmlns:a16="http://schemas.microsoft.com/office/drawing/2014/main" id="{F1775B83-3B15-274A-CA06-7AE40134F042}"/>
                  </a:ext>
                </a:extLst>
              </p14:cNvPr>
              <p14:cNvContentPartPr/>
              <p14:nvPr/>
            </p14:nvContentPartPr>
            <p14:xfrm>
              <a:off x="10447827" y="3674387"/>
              <a:ext cx="360" cy="3260160"/>
            </p14:xfrm>
          </p:contentPart>
        </mc:Choice>
        <mc:Fallback xmlns="">
          <p:pic>
            <p:nvPicPr>
              <p:cNvPr id="50" name="Freihand 49">
                <a:extLst>
                  <a:ext uri="{FF2B5EF4-FFF2-40B4-BE49-F238E27FC236}">
                    <a16:creationId xmlns:a16="http://schemas.microsoft.com/office/drawing/2014/main" id="{F1775B83-3B15-274A-CA06-7AE40134F042}"/>
                  </a:ext>
                </a:extLst>
              </p:cNvPr>
              <p:cNvPicPr/>
              <p:nvPr/>
            </p:nvPicPr>
            <p:blipFill>
              <a:blip r:embed="rId5"/>
              <a:stretch>
                <a:fillRect/>
              </a:stretch>
            </p:blipFill>
            <p:spPr>
              <a:xfrm>
                <a:off x="10384827" y="3611387"/>
                <a:ext cx="126000" cy="33858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8" name="Freihand 47">
                <a:extLst>
                  <a:ext uri="{FF2B5EF4-FFF2-40B4-BE49-F238E27FC236}">
                    <a16:creationId xmlns:a16="http://schemas.microsoft.com/office/drawing/2014/main" id="{861CE59E-6AB2-05DE-7A11-E977C6BE328E}"/>
                  </a:ext>
                </a:extLst>
              </p14:cNvPr>
              <p14:cNvContentPartPr/>
              <p14:nvPr/>
            </p14:nvContentPartPr>
            <p14:xfrm>
              <a:off x="8093787" y="3623627"/>
              <a:ext cx="2354760" cy="720"/>
            </p14:xfrm>
          </p:contentPart>
        </mc:Choice>
        <mc:Fallback xmlns="">
          <p:pic>
            <p:nvPicPr>
              <p:cNvPr id="48" name="Freihand 47">
                <a:extLst>
                  <a:ext uri="{FF2B5EF4-FFF2-40B4-BE49-F238E27FC236}">
                    <a16:creationId xmlns:a16="http://schemas.microsoft.com/office/drawing/2014/main" id="{861CE59E-6AB2-05DE-7A11-E977C6BE328E}"/>
                  </a:ext>
                </a:extLst>
              </p:cNvPr>
              <p:cNvPicPr/>
              <p:nvPr/>
            </p:nvPicPr>
            <p:blipFill>
              <a:blip r:embed="rId7"/>
              <a:stretch>
                <a:fillRect/>
              </a:stretch>
            </p:blipFill>
            <p:spPr>
              <a:xfrm>
                <a:off x="8031147" y="3497627"/>
                <a:ext cx="2480400" cy="252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46" name="Freihand 45">
                <a:extLst>
                  <a:ext uri="{FF2B5EF4-FFF2-40B4-BE49-F238E27FC236}">
                    <a16:creationId xmlns:a16="http://schemas.microsoft.com/office/drawing/2014/main" id="{12260E52-93DD-4432-BE12-141E919B4D5D}"/>
                  </a:ext>
                </a:extLst>
              </p14:cNvPr>
              <p14:cNvContentPartPr/>
              <p14:nvPr/>
            </p14:nvContentPartPr>
            <p14:xfrm>
              <a:off x="8077227" y="3614987"/>
              <a:ext cx="17280" cy="3201120"/>
            </p14:xfrm>
          </p:contentPart>
        </mc:Choice>
        <mc:Fallback xmlns="">
          <p:pic>
            <p:nvPicPr>
              <p:cNvPr id="46" name="Freihand 45">
                <a:extLst>
                  <a:ext uri="{FF2B5EF4-FFF2-40B4-BE49-F238E27FC236}">
                    <a16:creationId xmlns:a16="http://schemas.microsoft.com/office/drawing/2014/main" id="{12260E52-93DD-4432-BE12-141E919B4D5D}"/>
                  </a:ext>
                </a:extLst>
              </p:cNvPr>
              <p:cNvPicPr/>
              <p:nvPr/>
            </p:nvPicPr>
            <p:blipFill>
              <a:blip r:embed="rId9"/>
              <a:stretch>
                <a:fillRect/>
              </a:stretch>
            </p:blipFill>
            <p:spPr>
              <a:xfrm>
                <a:off x="8014227" y="3551987"/>
                <a:ext cx="142920" cy="3326760"/>
              </a:xfrm>
              <a:prstGeom prst="rect">
                <a:avLst/>
              </a:prstGeom>
            </p:spPr>
          </p:pic>
        </mc:Fallback>
      </mc:AlternateContent>
      <p:pic>
        <p:nvPicPr>
          <p:cNvPr id="3" name="Grafik 2" descr="Ein Bild, das Zeichnung, Clipart, Cartoon, Darstellung enthält.&#10;&#10;KI-generierte Inhalte können fehlerhaft sein.">
            <a:extLst>
              <a:ext uri="{FF2B5EF4-FFF2-40B4-BE49-F238E27FC236}">
                <a16:creationId xmlns:a16="http://schemas.microsoft.com/office/drawing/2014/main" id="{3D7CC56B-0899-D1F1-02B2-9BDE085077F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45632" y="3776133"/>
            <a:ext cx="3081867" cy="3081867"/>
          </a:xfrm>
          <a:prstGeom prst="rect">
            <a:avLst/>
          </a:prstGeom>
        </p:spPr>
      </p:pic>
      <p:sp>
        <p:nvSpPr>
          <p:cNvPr id="2" name="Titel 1">
            <a:extLst>
              <a:ext uri="{FF2B5EF4-FFF2-40B4-BE49-F238E27FC236}">
                <a16:creationId xmlns:a16="http://schemas.microsoft.com/office/drawing/2014/main" id="{9335D19E-626F-F2D5-3237-52F5A163D1BA}"/>
              </a:ext>
            </a:extLst>
          </p:cNvPr>
          <p:cNvSpPr>
            <a:spLocks noGrp="1"/>
          </p:cNvSpPr>
          <p:nvPr>
            <p:ph type="title"/>
          </p:nvPr>
        </p:nvSpPr>
        <p:spPr>
          <a:xfrm>
            <a:off x="838200" y="905934"/>
            <a:ext cx="10515600" cy="2175933"/>
          </a:xfrm>
        </p:spPr>
        <p:txBody>
          <a:bodyPr>
            <a:noAutofit/>
          </a:bodyPr>
          <a:lstStyle/>
          <a:p>
            <a:r>
              <a:rPr lang="de-DE" sz="2800" dirty="0"/>
              <a:t>Positive Resonanz(➕) öffnet den Kreislauf – Wahrnehmen und Ausdruck fließen leicht.</a:t>
            </a:r>
            <a:br>
              <a:rPr lang="de-DE" sz="2800" dirty="0"/>
            </a:br>
            <a:br>
              <a:rPr lang="de-DE" sz="2800" dirty="0"/>
            </a:br>
            <a:r>
              <a:rPr lang="de-DE" sz="2800" dirty="0"/>
              <a:t>Negative Resonanz(➖) verengt ihn – alles dreht sich stärker um das Innere.</a:t>
            </a:r>
          </a:p>
        </p:txBody>
      </p:sp>
      <p:sp>
        <p:nvSpPr>
          <p:cNvPr id="5" name="Textfeld 4">
            <a:extLst>
              <a:ext uri="{FF2B5EF4-FFF2-40B4-BE49-F238E27FC236}">
                <a16:creationId xmlns:a16="http://schemas.microsoft.com/office/drawing/2014/main" id="{936ADCBD-80C6-DC9F-4315-7C5A8FA243F8}"/>
              </a:ext>
            </a:extLst>
          </p:cNvPr>
          <p:cNvSpPr txBox="1"/>
          <p:nvPr/>
        </p:nvSpPr>
        <p:spPr>
          <a:xfrm>
            <a:off x="3513667" y="4709067"/>
            <a:ext cx="482600" cy="369332"/>
          </a:xfrm>
          <a:prstGeom prst="rect">
            <a:avLst/>
          </a:prstGeom>
          <a:noFill/>
        </p:spPr>
        <p:txBody>
          <a:bodyPr wrap="square">
            <a:spAutoFit/>
          </a:bodyPr>
          <a:lstStyle/>
          <a:p>
            <a:pPr>
              <a:buNone/>
            </a:pPr>
            <a:r>
              <a:rPr lang="de-DE"/>
              <a:t>😁</a:t>
            </a:r>
            <a:endParaRPr lang="de-DE" dirty="0"/>
          </a:p>
        </p:txBody>
      </p:sp>
      <p:sp>
        <p:nvSpPr>
          <p:cNvPr id="7" name="Textfeld 6">
            <a:extLst>
              <a:ext uri="{FF2B5EF4-FFF2-40B4-BE49-F238E27FC236}">
                <a16:creationId xmlns:a16="http://schemas.microsoft.com/office/drawing/2014/main" id="{2604593A-4708-B92D-C35A-BB1C6667E966}"/>
              </a:ext>
            </a:extLst>
          </p:cNvPr>
          <p:cNvSpPr txBox="1"/>
          <p:nvPr/>
        </p:nvSpPr>
        <p:spPr>
          <a:xfrm>
            <a:off x="1045632" y="3776133"/>
            <a:ext cx="465667" cy="369332"/>
          </a:xfrm>
          <a:prstGeom prst="rect">
            <a:avLst/>
          </a:prstGeom>
          <a:noFill/>
        </p:spPr>
        <p:txBody>
          <a:bodyPr wrap="square">
            <a:spAutoFit/>
          </a:bodyPr>
          <a:lstStyle/>
          <a:p>
            <a:pPr>
              <a:buNone/>
            </a:pPr>
            <a:r>
              <a:rPr lang="de-DE" dirty="0"/>
              <a:t>😂</a:t>
            </a:r>
          </a:p>
        </p:txBody>
      </p:sp>
      <p:sp>
        <p:nvSpPr>
          <p:cNvPr id="10" name="Textfeld 9">
            <a:extLst>
              <a:ext uri="{FF2B5EF4-FFF2-40B4-BE49-F238E27FC236}">
                <a16:creationId xmlns:a16="http://schemas.microsoft.com/office/drawing/2014/main" id="{623D582B-7633-FAF0-249A-A1E523200A7D}"/>
              </a:ext>
            </a:extLst>
          </p:cNvPr>
          <p:cNvSpPr txBox="1"/>
          <p:nvPr/>
        </p:nvSpPr>
        <p:spPr>
          <a:xfrm>
            <a:off x="3280833" y="5259400"/>
            <a:ext cx="465667" cy="369332"/>
          </a:xfrm>
          <a:prstGeom prst="rect">
            <a:avLst/>
          </a:prstGeom>
          <a:noFill/>
        </p:spPr>
        <p:txBody>
          <a:bodyPr wrap="square">
            <a:spAutoFit/>
          </a:bodyPr>
          <a:lstStyle/>
          <a:p>
            <a:pPr>
              <a:buNone/>
            </a:pPr>
            <a:r>
              <a:rPr lang="de-DE" dirty="0"/>
              <a:t>🤣</a:t>
            </a:r>
          </a:p>
        </p:txBody>
      </p:sp>
      <p:sp>
        <p:nvSpPr>
          <p:cNvPr id="12" name="Textfeld 11">
            <a:extLst>
              <a:ext uri="{FF2B5EF4-FFF2-40B4-BE49-F238E27FC236}">
                <a16:creationId xmlns:a16="http://schemas.microsoft.com/office/drawing/2014/main" id="{7AF474E4-0AD7-51FA-45C8-A7FF92B8A414}"/>
              </a:ext>
            </a:extLst>
          </p:cNvPr>
          <p:cNvSpPr txBox="1"/>
          <p:nvPr/>
        </p:nvSpPr>
        <p:spPr>
          <a:xfrm>
            <a:off x="1511299" y="3406801"/>
            <a:ext cx="465667" cy="369332"/>
          </a:xfrm>
          <a:prstGeom prst="rect">
            <a:avLst/>
          </a:prstGeom>
          <a:noFill/>
        </p:spPr>
        <p:txBody>
          <a:bodyPr wrap="square">
            <a:spAutoFit/>
          </a:bodyPr>
          <a:lstStyle/>
          <a:p>
            <a:pPr>
              <a:buNone/>
            </a:pPr>
            <a:r>
              <a:rPr lang="de-DE" dirty="0"/>
              <a:t>😃</a:t>
            </a:r>
          </a:p>
        </p:txBody>
      </p:sp>
      <p:sp>
        <p:nvSpPr>
          <p:cNvPr id="14" name="Textfeld 13">
            <a:extLst>
              <a:ext uri="{FF2B5EF4-FFF2-40B4-BE49-F238E27FC236}">
                <a16:creationId xmlns:a16="http://schemas.microsoft.com/office/drawing/2014/main" id="{428ED0BA-C5D3-E1D3-139F-8DFA7B77F365}"/>
              </a:ext>
            </a:extLst>
          </p:cNvPr>
          <p:cNvSpPr txBox="1"/>
          <p:nvPr/>
        </p:nvSpPr>
        <p:spPr>
          <a:xfrm>
            <a:off x="2209799" y="3222135"/>
            <a:ext cx="465667" cy="369332"/>
          </a:xfrm>
          <a:prstGeom prst="rect">
            <a:avLst/>
          </a:prstGeom>
          <a:noFill/>
        </p:spPr>
        <p:txBody>
          <a:bodyPr wrap="square">
            <a:spAutoFit/>
          </a:bodyPr>
          <a:lstStyle/>
          <a:p>
            <a:pPr>
              <a:buNone/>
            </a:pPr>
            <a:r>
              <a:rPr lang="de-DE" dirty="0"/>
              <a:t>😎</a:t>
            </a:r>
          </a:p>
        </p:txBody>
      </p:sp>
      <p:sp>
        <p:nvSpPr>
          <p:cNvPr id="16" name="Textfeld 15">
            <a:extLst>
              <a:ext uri="{FF2B5EF4-FFF2-40B4-BE49-F238E27FC236}">
                <a16:creationId xmlns:a16="http://schemas.microsoft.com/office/drawing/2014/main" id="{5C99B440-7CBF-CF4D-38A0-2848796BB7B5}"/>
              </a:ext>
            </a:extLst>
          </p:cNvPr>
          <p:cNvSpPr txBox="1"/>
          <p:nvPr/>
        </p:nvSpPr>
        <p:spPr>
          <a:xfrm>
            <a:off x="897463" y="4460668"/>
            <a:ext cx="465667" cy="369332"/>
          </a:xfrm>
          <a:prstGeom prst="rect">
            <a:avLst/>
          </a:prstGeom>
          <a:noFill/>
        </p:spPr>
        <p:txBody>
          <a:bodyPr wrap="square">
            <a:spAutoFit/>
          </a:bodyPr>
          <a:lstStyle/>
          <a:p>
            <a:pPr>
              <a:buNone/>
            </a:pPr>
            <a:r>
              <a:rPr lang="de-DE" dirty="0"/>
              <a:t>😊</a:t>
            </a:r>
          </a:p>
        </p:txBody>
      </p:sp>
      <p:sp>
        <p:nvSpPr>
          <p:cNvPr id="18" name="Textfeld 17">
            <a:extLst>
              <a:ext uri="{FF2B5EF4-FFF2-40B4-BE49-F238E27FC236}">
                <a16:creationId xmlns:a16="http://schemas.microsoft.com/office/drawing/2014/main" id="{C106A0D8-4FC7-D179-44AB-765E954C4393}"/>
              </a:ext>
            </a:extLst>
          </p:cNvPr>
          <p:cNvSpPr txBox="1"/>
          <p:nvPr/>
        </p:nvSpPr>
        <p:spPr>
          <a:xfrm>
            <a:off x="1079498" y="5145203"/>
            <a:ext cx="465667" cy="369332"/>
          </a:xfrm>
          <a:prstGeom prst="rect">
            <a:avLst/>
          </a:prstGeom>
          <a:noFill/>
        </p:spPr>
        <p:txBody>
          <a:bodyPr wrap="square">
            <a:spAutoFit/>
          </a:bodyPr>
          <a:lstStyle/>
          <a:p>
            <a:pPr>
              <a:buNone/>
            </a:pPr>
            <a:r>
              <a:rPr lang="de-DE" dirty="0"/>
              <a:t>🥰</a:t>
            </a:r>
          </a:p>
        </p:txBody>
      </p:sp>
      <p:sp>
        <p:nvSpPr>
          <p:cNvPr id="20" name="Textfeld 19">
            <a:extLst>
              <a:ext uri="{FF2B5EF4-FFF2-40B4-BE49-F238E27FC236}">
                <a16:creationId xmlns:a16="http://schemas.microsoft.com/office/drawing/2014/main" id="{81E4DBC2-A72C-F74D-1D47-F7CD0450BCCA}"/>
              </a:ext>
            </a:extLst>
          </p:cNvPr>
          <p:cNvSpPr txBox="1"/>
          <p:nvPr/>
        </p:nvSpPr>
        <p:spPr>
          <a:xfrm>
            <a:off x="1502831" y="5361673"/>
            <a:ext cx="465667" cy="369332"/>
          </a:xfrm>
          <a:prstGeom prst="rect">
            <a:avLst/>
          </a:prstGeom>
          <a:noFill/>
        </p:spPr>
        <p:txBody>
          <a:bodyPr wrap="square">
            <a:spAutoFit/>
          </a:bodyPr>
          <a:lstStyle/>
          <a:p>
            <a:pPr>
              <a:buNone/>
            </a:pPr>
            <a:r>
              <a:rPr lang="de-DE" dirty="0"/>
              <a:t>😚</a:t>
            </a:r>
          </a:p>
        </p:txBody>
      </p:sp>
      <p:sp>
        <p:nvSpPr>
          <p:cNvPr id="22" name="Textfeld 21">
            <a:extLst>
              <a:ext uri="{FF2B5EF4-FFF2-40B4-BE49-F238E27FC236}">
                <a16:creationId xmlns:a16="http://schemas.microsoft.com/office/drawing/2014/main" id="{8D75E00F-B1B7-8FCA-EB87-DD0ADC8826EF}"/>
              </a:ext>
            </a:extLst>
          </p:cNvPr>
          <p:cNvSpPr txBox="1"/>
          <p:nvPr/>
        </p:nvSpPr>
        <p:spPr>
          <a:xfrm>
            <a:off x="3530600" y="4077730"/>
            <a:ext cx="465667" cy="369332"/>
          </a:xfrm>
          <a:prstGeom prst="rect">
            <a:avLst/>
          </a:prstGeom>
          <a:noFill/>
        </p:spPr>
        <p:txBody>
          <a:bodyPr wrap="square">
            <a:spAutoFit/>
          </a:bodyPr>
          <a:lstStyle/>
          <a:p>
            <a:pPr>
              <a:buNone/>
            </a:pPr>
            <a:r>
              <a:rPr lang="de-DE" dirty="0"/>
              <a:t>🤗</a:t>
            </a:r>
          </a:p>
        </p:txBody>
      </p:sp>
      <p:sp>
        <p:nvSpPr>
          <p:cNvPr id="24" name="Textfeld 23">
            <a:extLst>
              <a:ext uri="{FF2B5EF4-FFF2-40B4-BE49-F238E27FC236}">
                <a16:creationId xmlns:a16="http://schemas.microsoft.com/office/drawing/2014/main" id="{CC8B25D4-CDB0-E425-20C1-9DD20D860D83}"/>
              </a:ext>
            </a:extLst>
          </p:cNvPr>
          <p:cNvSpPr txBox="1"/>
          <p:nvPr/>
        </p:nvSpPr>
        <p:spPr>
          <a:xfrm>
            <a:off x="3403600" y="3440327"/>
            <a:ext cx="465667" cy="369332"/>
          </a:xfrm>
          <a:prstGeom prst="rect">
            <a:avLst/>
          </a:prstGeom>
          <a:noFill/>
        </p:spPr>
        <p:txBody>
          <a:bodyPr wrap="square">
            <a:spAutoFit/>
          </a:bodyPr>
          <a:lstStyle/>
          <a:p>
            <a:pPr>
              <a:buNone/>
            </a:pPr>
            <a:r>
              <a:rPr lang="de-DE" dirty="0"/>
              <a:t>😆</a:t>
            </a:r>
          </a:p>
        </p:txBody>
      </p:sp>
      <p:sp>
        <p:nvSpPr>
          <p:cNvPr id="26" name="Textfeld 25">
            <a:extLst>
              <a:ext uri="{FF2B5EF4-FFF2-40B4-BE49-F238E27FC236}">
                <a16:creationId xmlns:a16="http://schemas.microsoft.com/office/drawing/2014/main" id="{2D40FBD0-FA9F-EEE7-4715-762BEDB98EA5}"/>
              </a:ext>
            </a:extLst>
          </p:cNvPr>
          <p:cNvSpPr txBox="1"/>
          <p:nvPr/>
        </p:nvSpPr>
        <p:spPr>
          <a:xfrm>
            <a:off x="2853266" y="3190331"/>
            <a:ext cx="465667" cy="369332"/>
          </a:xfrm>
          <a:prstGeom prst="rect">
            <a:avLst/>
          </a:prstGeom>
          <a:noFill/>
        </p:spPr>
        <p:txBody>
          <a:bodyPr wrap="square">
            <a:spAutoFit/>
          </a:bodyPr>
          <a:lstStyle/>
          <a:p>
            <a:pPr>
              <a:buNone/>
            </a:pPr>
            <a:r>
              <a:rPr lang="de-DE" dirty="0"/>
              <a:t>☺️</a:t>
            </a:r>
          </a:p>
        </p:txBody>
      </p:sp>
      <p:sp>
        <p:nvSpPr>
          <p:cNvPr id="28" name="Textfeld 27">
            <a:extLst>
              <a:ext uri="{FF2B5EF4-FFF2-40B4-BE49-F238E27FC236}">
                <a16:creationId xmlns:a16="http://schemas.microsoft.com/office/drawing/2014/main" id="{B7D1AA04-0365-BA84-BFA8-E1D62E838277}"/>
              </a:ext>
            </a:extLst>
          </p:cNvPr>
          <p:cNvSpPr txBox="1"/>
          <p:nvPr/>
        </p:nvSpPr>
        <p:spPr>
          <a:xfrm>
            <a:off x="8172454" y="4993732"/>
            <a:ext cx="465667" cy="369332"/>
          </a:xfrm>
          <a:prstGeom prst="rect">
            <a:avLst/>
          </a:prstGeom>
          <a:noFill/>
        </p:spPr>
        <p:txBody>
          <a:bodyPr wrap="square">
            <a:spAutoFit/>
          </a:bodyPr>
          <a:lstStyle/>
          <a:p>
            <a:pPr>
              <a:buNone/>
            </a:pPr>
            <a:r>
              <a:rPr lang="de-DE" dirty="0"/>
              <a:t>😠</a:t>
            </a:r>
          </a:p>
        </p:txBody>
      </p:sp>
      <p:sp>
        <p:nvSpPr>
          <p:cNvPr id="30" name="Textfeld 29">
            <a:extLst>
              <a:ext uri="{FF2B5EF4-FFF2-40B4-BE49-F238E27FC236}">
                <a16:creationId xmlns:a16="http://schemas.microsoft.com/office/drawing/2014/main" id="{7D4595BC-D769-A6ED-BE8B-F2846404A7A0}"/>
              </a:ext>
            </a:extLst>
          </p:cNvPr>
          <p:cNvSpPr txBox="1"/>
          <p:nvPr/>
        </p:nvSpPr>
        <p:spPr>
          <a:xfrm>
            <a:off x="10270067" y="3893064"/>
            <a:ext cx="482600" cy="369332"/>
          </a:xfrm>
          <a:prstGeom prst="rect">
            <a:avLst/>
          </a:prstGeom>
          <a:noFill/>
        </p:spPr>
        <p:txBody>
          <a:bodyPr wrap="square">
            <a:spAutoFit/>
          </a:bodyPr>
          <a:lstStyle/>
          <a:p>
            <a:pPr>
              <a:buNone/>
            </a:pPr>
            <a:r>
              <a:rPr lang="de-DE" dirty="0"/>
              <a:t>🤬</a:t>
            </a:r>
          </a:p>
        </p:txBody>
      </p:sp>
      <p:sp>
        <p:nvSpPr>
          <p:cNvPr id="32" name="Textfeld 31">
            <a:extLst>
              <a:ext uri="{FF2B5EF4-FFF2-40B4-BE49-F238E27FC236}">
                <a16:creationId xmlns:a16="http://schemas.microsoft.com/office/drawing/2014/main" id="{FFB48AA5-7CD1-71D8-411B-F706B15E1F49}"/>
              </a:ext>
            </a:extLst>
          </p:cNvPr>
          <p:cNvSpPr txBox="1"/>
          <p:nvPr/>
        </p:nvSpPr>
        <p:spPr>
          <a:xfrm>
            <a:off x="8064503" y="3349597"/>
            <a:ext cx="431802" cy="369332"/>
          </a:xfrm>
          <a:prstGeom prst="rect">
            <a:avLst/>
          </a:prstGeom>
          <a:noFill/>
        </p:spPr>
        <p:txBody>
          <a:bodyPr wrap="square">
            <a:spAutoFit/>
          </a:bodyPr>
          <a:lstStyle/>
          <a:p>
            <a:pPr>
              <a:buNone/>
            </a:pPr>
            <a:r>
              <a:rPr lang="de-DE" dirty="0"/>
              <a:t>😡</a:t>
            </a:r>
          </a:p>
        </p:txBody>
      </p:sp>
      <p:sp>
        <p:nvSpPr>
          <p:cNvPr id="34" name="Textfeld 33">
            <a:extLst>
              <a:ext uri="{FF2B5EF4-FFF2-40B4-BE49-F238E27FC236}">
                <a16:creationId xmlns:a16="http://schemas.microsoft.com/office/drawing/2014/main" id="{FC9F862E-256B-3331-69E1-E1F44BA03523}"/>
              </a:ext>
            </a:extLst>
          </p:cNvPr>
          <p:cNvSpPr txBox="1"/>
          <p:nvPr/>
        </p:nvSpPr>
        <p:spPr>
          <a:xfrm>
            <a:off x="8638121" y="3164931"/>
            <a:ext cx="469895" cy="369332"/>
          </a:xfrm>
          <a:prstGeom prst="rect">
            <a:avLst/>
          </a:prstGeom>
          <a:noFill/>
        </p:spPr>
        <p:txBody>
          <a:bodyPr wrap="square">
            <a:spAutoFit/>
          </a:bodyPr>
          <a:lstStyle/>
          <a:p>
            <a:pPr>
              <a:buNone/>
            </a:pPr>
            <a:r>
              <a:rPr lang="de-DE" dirty="0"/>
              <a:t>😵‍💫</a:t>
            </a:r>
          </a:p>
        </p:txBody>
      </p:sp>
      <p:sp>
        <p:nvSpPr>
          <p:cNvPr id="36" name="Textfeld 35">
            <a:extLst>
              <a:ext uri="{FF2B5EF4-FFF2-40B4-BE49-F238E27FC236}">
                <a16:creationId xmlns:a16="http://schemas.microsoft.com/office/drawing/2014/main" id="{C0BFF3BD-D302-76DD-F168-62D0E2E97418}"/>
              </a:ext>
            </a:extLst>
          </p:cNvPr>
          <p:cNvSpPr txBox="1"/>
          <p:nvPr/>
        </p:nvSpPr>
        <p:spPr>
          <a:xfrm>
            <a:off x="9311222" y="3059668"/>
            <a:ext cx="406400" cy="369332"/>
          </a:xfrm>
          <a:prstGeom prst="rect">
            <a:avLst/>
          </a:prstGeom>
          <a:noFill/>
        </p:spPr>
        <p:txBody>
          <a:bodyPr wrap="square">
            <a:spAutoFit/>
          </a:bodyPr>
          <a:lstStyle/>
          <a:p>
            <a:pPr>
              <a:buNone/>
            </a:pPr>
            <a:r>
              <a:rPr lang="de-DE" dirty="0"/>
              <a:t>😱</a:t>
            </a:r>
          </a:p>
        </p:txBody>
      </p:sp>
      <p:sp>
        <p:nvSpPr>
          <p:cNvPr id="38" name="Textfeld 37">
            <a:extLst>
              <a:ext uri="{FF2B5EF4-FFF2-40B4-BE49-F238E27FC236}">
                <a16:creationId xmlns:a16="http://schemas.microsoft.com/office/drawing/2014/main" id="{C700ED33-629D-30F2-5B1C-B0947670464D}"/>
              </a:ext>
            </a:extLst>
          </p:cNvPr>
          <p:cNvSpPr txBox="1"/>
          <p:nvPr/>
        </p:nvSpPr>
        <p:spPr>
          <a:xfrm>
            <a:off x="9922933" y="3327399"/>
            <a:ext cx="372534" cy="369332"/>
          </a:xfrm>
          <a:prstGeom prst="rect">
            <a:avLst/>
          </a:prstGeom>
          <a:noFill/>
        </p:spPr>
        <p:txBody>
          <a:bodyPr wrap="square">
            <a:spAutoFit/>
          </a:bodyPr>
          <a:lstStyle/>
          <a:p>
            <a:pPr>
              <a:buNone/>
            </a:pPr>
            <a:r>
              <a:rPr lang="de-DE" dirty="0"/>
              <a:t>😬</a:t>
            </a:r>
          </a:p>
        </p:txBody>
      </p:sp>
      <p:sp>
        <p:nvSpPr>
          <p:cNvPr id="40" name="Textfeld 39">
            <a:extLst>
              <a:ext uri="{FF2B5EF4-FFF2-40B4-BE49-F238E27FC236}">
                <a16:creationId xmlns:a16="http://schemas.microsoft.com/office/drawing/2014/main" id="{1D4120DC-0B45-F0C0-D897-21FFFA56ADAC}"/>
              </a:ext>
            </a:extLst>
          </p:cNvPr>
          <p:cNvSpPr txBox="1"/>
          <p:nvPr/>
        </p:nvSpPr>
        <p:spPr>
          <a:xfrm>
            <a:off x="7864128" y="4463995"/>
            <a:ext cx="399342" cy="369332"/>
          </a:xfrm>
          <a:prstGeom prst="rect">
            <a:avLst/>
          </a:prstGeom>
          <a:noFill/>
        </p:spPr>
        <p:txBody>
          <a:bodyPr wrap="square">
            <a:spAutoFit/>
          </a:bodyPr>
          <a:lstStyle/>
          <a:p>
            <a:pPr>
              <a:buNone/>
            </a:pPr>
            <a:r>
              <a:rPr lang="de-DE" dirty="0"/>
              <a:t>😭</a:t>
            </a:r>
          </a:p>
        </p:txBody>
      </p:sp>
      <p:sp>
        <p:nvSpPr>
          <p:cNvPr id="42" name="Textfeld 41">
            <a:extLst>
              <a:ext uri="{FF2B5EF4-FFF2-40B4-BE49-F238E27FC236}">
                <a16:creationId xmlns:a16="http://schemas.microsoft.com/office/drawing/2014/main" id="{DFD9C4D1-26F8-6DB9-4955-D8211A930E73}"/>
              </a:ext>
            </a:extLst>
          </p:cNvPr>
          <p:cNvSpPr txBox="1"/>
          <p:nvPr/>
        </p:nvSpPr>
        <p:spPr>
          <a:xfrm>
            <a:off x="7737131" y="3842034"/>
            <a:ext cx="454372" cy="369332"/>
          </a:xfrm>
          <a:prstGeom prst="rect">
            <a:avLst/>
          </a:prstGeom>
          <a:noFill/>
        </p:spPr>
        <p:txBody>
          <a:bodyPr wrap="square">
            <a:spAutoFit/>
          </a:bodyPr>
          <a:lstStyle/>
          <a:p>
            <a:pPr>
              <a:buNone/>
            </a:pPr>
            <a:r>
              <a:rPr lang="de-DE" dirty="0"/>
              <a:t>🤐</a:t>
            </a:r>
          </a:p>
        </p:txBody>
      </p:sp>
      <p:sp>
        <p:nvSpPr>
          <p:cNvPr id="44" name="Textfeld 43">
            <a:extLst>
              <a:ext uri="{FF2B5EF4-FFF2-40B4-BE49-F238E27FC236}">
                <a16:creationId xmlns:a16="http://schemas.microsoft.com/office/drawing/2014/main" id="{8E77507C-0386-C795-41CB-A39214436D1C}"/>
              </a:ext>
            </a:extLst>
          </p:cNvPr>
          <p:cNvSpPr txBox="1"/>
          <p:nvPr/>
        </p:nvSpPr>
        <p:spPr>
          <a:xfrm>
            <a:off x="10231972" y="4524401"/>
            <a:ext cx="383816" cy="369332"/>
          </a:xfrm>
          <a:prstGeom prst="rect">
            <a:avLst/>
          </a:prstGeom>
          <a:noFill/>
        </p:spPr>
        <p:txBody>
          <a:bodyPr wrap="square">
            <a:spAutoFit/>
          </a:bodyPr>
          <a:lstStyle/>
          <a:p>
            <a:pPr>
              <a:buNone/>
            </a:pPr>
            <a:r>
              <a:rPr lang="de-DE" dirty="0"/>
              <a:t>🤯</a:t>
            </a:r>
          </a:p>
        </p:txBody>
      </p:sp>
    </p:spTree>
    <p:extLst>
      <p:ext uri="{BB962C8B-B14F-4D97-AF65-F5344CB8AC3E}">
        <p14:creationId xmlns:p14="http://schemas.microsoft.com/office/powerpoint/2010/main" val="12946845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8A9790-A9E9-0141-AD82-59FE1E411BE5}"/>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ADC0B718-3F9C-2845-F0D4-AA0CE6577CD7}"/>
              </a:ext>
            </a:extLst>
          </p:cNvPr>
          <p:cNvSpPr>
            <a:spLocks noGrp="1"/>
          </p:cNvSpPr>
          <p:nvPr>
            <p:ph type="title"/>
          </p:nvPr>
        </p:nvSpPr>
        <p:spPr>
          <a:xfrm>
            <a:off x="838200" y="905934"/>
            <a:ext cx="10515600" cy="2218265"/>
          </a:xfrm>
        </p:spPr>
        <p:txBody>
          <a:bodyPr>
            <a:noAutofit/>
          </a:bodyPr>
          <a:lstStyle/>
          <a:p>
            <a:r>
              <a:rPr lang="de-DE" sz="2800" dirty="0"/>
              <a:t>Manchmal sagen oder tun wir etwas,</a:t>
            </a:r>
            <a:br>
              <a:rPr lang="de-DE" sz="2800" dirty="0"/>
            </a:br>
            <a:r>
              <a:rPr lang="de-DE" sz="2800" dirty="0"/>
              <a:t>das den Kontakt schließt statt öffnet.</a:t>
            </a:r>
            <a:br>
              <a:rPr lang="de-DE" sz="2800" dirty="0"/>
            </a:br>
            <a:br>
              <a:rPr lang="de-DE" sz="2800" dirty="0"/>
            </a:br>
            <a:br>
              <a:rPr lang="de-DE" sz="2800" dirty="0"/>
            </a:br>
            <a:r>
              <a:rPr lang="de-DE" sz="2800" dirty="0"/>
              <a:t>	Kennst du Sätze oder Reaktionen,</a:t>
            </a:r>
            <a:br>
              <a:rPr lang="de-DE" sz="2800" dirty="0"/>
            </a:br>
            <a:r>
              <a:rPr lang="de-DE" sz="2800" dirty="0"/>
              <a:t>	bei denen das passiert?</a:t>
            </a:r>
          </a:p>
        </p:txBody>
      </p:sp>
      <p:pic>
        <p:nvPicPr>
          <p:cNvPr id="8" name="Grafik 7" descr="Ein Bild, das Cartoon, Clipart, Zeichnung, Animierter Cartoon enthält.&#10;&#10;KI-generierte Inhalte können fehlerhaft sein.">
            <a:extLst>
              <a:ext uri="{FF2B5EF4-FFF2-40B4-BE49-F238E27FC236}">
                <a16:creationId xmlns:a16="http://schemas.microsoft.com/office/drawing/2014/main" id="{5C359B48-21FB-0BD5-A8FF-4AC804BCD4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64503" y="3674533"/>
            <a:ext cx="2359377" cy="3539066"/>
          </a:xfrm>
          <a:prstGeom prst="rect">
            <a:avLst/>
          </a:prstGeom>
        </p:spPr>
      </p:pic>
      <p:pic>
        <p:nvPicPr>
          <p:cNvPr id="7" name="Grafik 6" descr="Ein Bild, das Kreativität enthält.&#10;&#10;KI-generierte Inhalte können fehlerhaft sein.">
            <a:extLst>
              <a:ext uri="{FF2B5EF4-FFF2-40B4-BE49-F238E27FC236}">
                <a16:creationId xmlns:a16="http://schemas.microsoft.com/office/drawing/2014/main" id="{F5FC7612-EF06-8AB0-2E09-C29DCA2A4D3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65733" y="1159933"/>
            <a:ext cx="2726267" cy="2726267"/>
          </a:xfrm>
          <a:prstGeom prst="rect">
            <a:avLst/>
          </a:prstGeom>
        </p:spPr>
      </p:pic>
      <p:pic>
        <p:nvPicPr>
          <p:cNvPr id="10" name="Grafik 9" descr="Ein Bild, das Kreativität enthält.&#10;&#10;KI-generierte Inhalte können fehlerhaft sein.">
            <a:extLst>
              <a:ext uri="{FF2B5EF4-FFF2-40B4-BE49-F238E27FC236}">
                <a16:creationId xmlns:a16="http://schemas.microsoft.com/office/drawing/2014/main" id="{E4487142-0BA7-20ED-BE80-879913632E2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84250" y="1303865"/>
            <a:ext cx="2802467" cy="2802467"/>
          </a:xfrm>
          <a:prstGeom prst="rect">
            <a:avLst/>
          </a:prstGeom>
        </p:spPr>
      </p:pic>
      <p:sp>
        <p:nvSpPr>
          <p:cNvPr id="12" name="Textfeld 11">
            <a:extLst>
              <a:ext uri="{FF2B5EF4-FFF2-40B4-BE49-F238E27FC236}">
                <a16:creationId xmlns:a16="http://schemas.microsoft.com/office/drawing/2014/main" id="{34E7C124-85F1-16C4-E367-15051293ECB0}"/>
              </a:ext>
            </a:extLst>
          </p:cNvPr>
          <p:cNvSpPr txBox="1"/>
          <p:nvPr/>
        </p:nvSpPr>
        <p:spPr>
          <a:xfrm>
            <a:off x="7718783" y="2090573"/>
            <a:ext cx="533399" cy="923330"/>
          </a:xfrm>
          <a:prstGeom prst="rect">
            <a:avLst/>
          </a:prstGeom>
          <a:noFill/>
        </p:spPr>
        <p:txBody>
          <a:bodyPr wrap="square">
            <a:spAutoFit/>
          </a:bodyPr>
          <a:lstStyle/>
          <a:p>
            <a:r>
              <a:rPr lang="de-DE" sz="5400" dirty="0">
                <a:solidFill>
                  <a:schemeClr val="bg1"/>
                </a:solidFill>
                <a:latin typeface="+mj-lt"/>
              </a:rPr>
              <a:t>?</a:t>
            </a:r>
          </a:p>
        </p:txBody>
      </p:sp>
      <p:sp>
        <p:nvSpPr>
          <p:cNvPr id="13" name="Textfeld 12">
            <a:extLst>
              <a:ext uri="{FF2B5EF4-FFF2-40B4-BE49-F238E27FC236}">
                <a16:creationId xmlns:a16="http://schemas.microsoft.com/office/drawing/2014/main" id="{1952A4AB-1BEC-75CE-3A96-5D08D06A00FC}"/>
              </a:ext>
            </a:extLst>
          </p:cNvPr>
          <p:cNvSpPr txBox="1"/>
          <p:nvPr/>
        </p:nvSpPr>
        <p:spPr>
          <a:xfrm>
            <a:off x="10562166" y="1861973"/>
            <a:ext cx="533399" cy="923330"/>
          </a:xfrm>
          <a:prstGeom prst="rect">
            <a:avLst/>
          </a:prstGeom>
          <a:noFill/>
        </p:spPr>
        <p:txBody>
          <a:bodyPr wrap="square">
            <a:spAutoFit/>
          </a:bodyPr>
          <a:lstStyle/>
          <a:p>
            <a:r>
              <a:rPr lang="de-DE" sz="5400" dirty="0">
                <a:solidFill>
                  <a:schemeClr val="bg1"/>
                </a:solidFill>
                <a:latin typeface="+mj-lt"/>
              </a:rPr>
              <a:t>?</a:t>
            </a:r>
          </a:p>
        </p:txBody>
      </p:sp>
    </p:spTree>
    <p:extLst>
      <p:ext uri="{BB962C8B-B14F-4D97-AF65-F5344CB8AC3E}">
        <p14:creationId xmlns:p14="http://schemas.microsoft.com/office/powerpoint/2010/main" val="20685712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9D48D3-A73F-4ACA-EFF7-7D48698402F1}"/>
            </a:ext>
          </a:extLst>
        </p:cNvPr>
        <p:cNvGrpSpPr/>
        <p:nvPr/>
      </p:nvGrpSpPr>
      <p:grpSpPr>
        <a:xfrm>
          <a:off x="0" y="0"/>
          <a:ext cx="0" cy="0"/>
          <a:chOff x="0" y="0"/>
          <a:chExt cx="0" cy="0"/>
        </a:xfrm>
      </p:grpSpPr>
      <p:pic>
        <p:nvPicPr>
          <p:cNvPr id="7" name="Grafik 6" descr="Ein Bild, das Grafiken, Symbol, Schrift, Clipart enthält.&#10;&#10;KI-generierte Inhalte können fehlerhaft sein.">
            <a:extLst>
              <a:ext uri="{FF2B5EF4-FFF2-40B4-BE49-F238E27FC236}">
                <a16:creationId xmlns:a16="http://schemas.microsoft.com/office/drawing/2014/main" id="{155A6212-A4CF-436A-2806-05FF940E55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0845744">
            <a:off x="6415396" y="577280"/>
            <a:ext cx="5795869" cy="5795869"/>
          </a:xfrm>
          <a:prstGeom prst="rect">
            <a:avLst/>
          </a:prstGeom>
        </p:spPr>
      </p:pic>
      <p:pic>
        <p:nvPicPr>
          <p:cNvPr id="8" name="Grafik 7" descr="Ein Bild, das Cartoon, Clipart, Zeichnung, Animierter Cartoon enthält.&#10;&#10;KI-generierte Inhalte können fehlerhaft sein.">
            <a:extLst>
              <a:ext uri="{FF2B5EF4-FFF2-40B4-BE49-F238E27FC236}">
                <a16:creationId xmlns:a16="http://schemas.microsoft.com/office/drawing/2014/main" id="{A7ACD86A-5AE7-96A8-1A40-9BBC1A58F1B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7000" y="3911601"/>
            <a:ext cx="2195687" cy="3293531"/>
          </a:xfrm>
          <a:prstGeom prst="rect">
            <a:avLst/>
          </a:prstGeom>
        </p:spPr>
      </p:pic>
      <p:pic>
        <p:nvPicPr>
          <p:cNvPr id="3" name="Grafik 2" descr="Ein Bild, das Zeichnung, Clipart, Cartoon, Darstellung enthält.&#10;&#10;KI-generierte Inhalte können fehlerhaft sein.">
            <a:extLst>
              <a:ext uri="{FF2B5EF4-FFF2-40B4-BE49-F238E27FC236}">
                <a16:creationId xmlns:a16="http://schemas.microsoft.com/office/drawing/2014/main" id="{EE74BDFF-F07C-489B-4F42-9E44F272535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03499" y="3996267"/>
            <a:ext cx="2861733" cy="2861733"/>
          </a:xfrm>
          <a:prstGeom prst="rect">
            <a:avLst/>
          </a:prstGeom>
        </p:spPr>
      </p:pic>
      <p:sp>
        <p:nvSpPr>
          <p:cNvPr id="2" name="Titel 1">
            <a:extLst>
              <a:ext uri="{FF2B5EF4-FFF2-40B4-BE49-F238E27FC236}">
                <a16:creationId xmlns:a16="http://schemas.microsoft.com/office/drawing/2014/main" id="{B749149C-C423-9B82-D273-44EACAACFA1B}"/>
              </a:ext>
            </a:extLst>
          </p:cNvPr>
          <p:cNvSpPr>
            <a:spLocks noGrp="1"/>
          </p:cNvSpPr>
          <p:nvPr>
            <p:ph type="title"/>
          </p:nvPr>
        </p:nvSpPr>
        <p:spPr>
          <a:xfrm>
            <a:off x="838199" y="905934"/>
            <a:ext cx="5875867" cy="2700865"/>
          </a:xfrm>
        </p:spPr>
        <p:txBody>
          <a:bodyPr>
            <a:noAutofit/>
          </a:bodyPr>
          <a:lstStyle/>
          <a:p>
            <a:r>
              <a:rPr lang="de-DE" sz="2800" dirty="0"/>
              <a:t>Noch komplexer wird es,</a:t>
            </a:r>
            <a:br>
              <a:rPr lang="de-DE" sz="2800" dirty="0"/>
            </a:br>
            <a:r>
              <a:rPr lang="de-DE" sz="2800" dirty="0"/>
              <a:t>wenn viele Menschen miteinander in Resonanz stehen.</a:t>
            </a:r>
            <a:br>
              <a:rPr lang="de-DE" sz="2800" dirty="0"/>
            </a:br>
            <a:br>
              <a:rPr lang="de-DE" sz="2800" dirty="0"/>
            </a:br>
            <a:r>
              <a:rPr lang="de-DE" sz="2800" dirty="0"/>
              <a:t>Jeder reagiert auf jeden –</a:t>
            </a:r>
            <a:br>
              <a:rPr lang="de-DE" sz="2800" dirty="0"/>
            </a:br>
            <a:r>
              <a:rPr lang="de-DE" sz="2800" dirty="0"/>
              <a:t>Gefühle, Gedanken und Stimmungen geraten in Wechselwirkung miteinander.</a:t>
            </a:r>
          </a:p>
        </p:txBody>
      </p:sp>
      <p:pic>
        <p:nvPicPr>
          <p:cNvPr id="5" name="Grafik 4" descr="Ein Bild, das Spielzeug, Cartoon, Puppe enthält.&#10;&#10;KI-generierte Inhalte können fehlerhaft sein.">
            <a:extLst>
              <a:ext uri="{FF2B5EF4-FFF2-40B4-BE49-F238E27FC236}">
                <a16:creationId xmlns:a16="http://schemas.microsoft.com/office/drawing/2014/main" id="{5E1B3AF5-4275-8C3F-29A5-E0F93DA079D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62421" y="-97367"/>
            <a:ext cx="4701822" cy="7052733"/>
          </a:xfrm>
          <a:prstGeom prst="rect">
            <a:avLst/>
          </a:prstGeom>
        </p:spPr>
      </p:pic>
    </p:spTree>
    <p:extLst>
      <p:ext uri="{BB962C8B-B14F-4D97-AF65-F5344CB8AC3E}">
        <p14:creationId xmlns:p14="http://schemas.microsoft.com/office/powerpoint/2010/main" val="35768013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20F0E0-DCB4-0C9E-07AC-6ECABFBB2767}"/>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96AF2D4E-DEA8-E77F-96E4-05AF362E67F5}"/>
              </a:ext>
            </a:extLst>
          </p:cNvPr>
          <p:cNvSpPr>
            <a:spLocks noGrp="1"/>
          </p:cNvSpPr>
          <p:nvPr>
            <p:ph type="title"/>
          </p:nvPr>
        </p:nvSpPr>
        <p:spPr>
          <a:xfrm>
            <a:off x="838200" y="1100666"/>
            <a:ext cx="4732868" cy="406401"/>
          </a:xfrm>
        </p:spPr>
        <p:txBody>
          <a:bodyPr>
            <a:noAutofit/>
          </a:bodyPr>
          <a:lstStyle/>
          <a:p>
            <a:r>
              <a:rPr lang="de-DE" sz="2000" dirty="0"/>
              <a:t>Mama ist grantig 😤,</a:t>
            </a:r>
            <a:br>
              <a:rPr lang="de-DE" sz="2000" dirty="0"/>
            </a:br>
            <a:r>
              <a:rPr lang="de-DE" sz="2000" dirty="0"/>
              <a:t>weil Papa grantig heimkommt 😠.</a:t>
            </a:r>
          </a:p>
        </p:txBody>
      </p:sp>
      <p:pic>
        <p:nvPicPr>
          <p:cNvPr id="6" name="Grafik 5" descr="Ein Bild, das Kreativität enthält.&#10;&#10;KI-generierte Inhalte können fehlerhaft sein.">
            <a:extLst>
              <a:ext uri="{FF2B5EF4-FFF2-40B4-BE49-F238E27FC236}">
                <a16:creationId xmlns:a16="http://schemas.microsoft.com/office/drawing/2014/main" id="{15716855-09A9-F48C-4B56-C66B29B12A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4749" y="1761067"/>
            <a:ext cx="2548467" cy="2548467"/>
          </a:xfrm>
          <a:prstGeom prst="rect">
            <a:avLst/>
          </a:prstGeom>
        </p:spPr>
      </p:pic>
      <p:pic>
        <p:nvPicPr>
          <p:cNvPr id="9" name="Grafik 8" descr="Ein Bild, das Kreativität enthält.&#10;&#10;KI-generierte Inhalte können fehlerhaft sein.">
            <a:extLst>
              <a:ext uri="{FF2B5EF4-FFF2-40B4-BE49-F238E27FC236}">
                <a16:creationId xmlns:a16="http://schemas.microsoft.com/office/drawing/2014/main" id="{C3CBB9D2-D45B-7BD7-87CA-4D6E8B280E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42628" y="0"/>
            <a:ext cx="2548467" cy="2548467"/>
          </a:xfrm>
          <a:prstGeom prst="rect">
            <a:avLst/>
          </a:prstGeom>
        </p:spPr>
      </p:pic>
      <p:pic>
        <p:nvPicPr>
          <p:cNvPr id="11" name="Grafik 10" descr="Ein Bild, das Zeichnung, Clipart, Kunst, Cartoon enthält.&#10;&#10;KI-generierte Inhalte können fehlerhaft sein.">
            <a:extLst>
              <a:ext uri="{FF2B5EF4-FFF2-40B4-BE49-F238E27FC236}">
                <a16:creationId xmlns:a16="http://schemas.microsoft.com/office/drawing/2014/main" id="{C6658C92-DFA8-76B7-BAF8-E85AE4E25CD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75124" y="529168"/>
            <a:ext cx="334863" cy="1142999"/>
          </a:xfrm>
          <a:prstGeom prst="rect">
            <a:avLst/>
          </a:prstGeom>
        </p:spPr>
      </p:pic>
      <p:pic>
        <p:nvPicPr>
          <p:cNvPr id="13" name="Grafik 12" descr="Ein Bild, das Zeichnung, Cartoon, Entwurf, Darstellung enthält.&#10;&#10;KI-generierte Inhalte können fehlerhaft sein.">
            <a:extLst>
              <a:ext uri="{FF2B5EF4-FFF2-40B4-BE49-F238E27FC236}">
                <a16:creationId xmlns:a16="http://schemas.microsoft.com/office/drawing/2014/main" id="{87631C20-48C8-8C39-D606-B2541E7B2A4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16861" y="529167"/>
            <a:ext cx="334863" cy="1142999"/>
          </a:xfrm>
          <a:prstGeom prst="rect">
            <a:avLst/>
          </a:prstGeom>
        </p:spPr>
      </p:pic>
      <p:pic>
        <p:nvPicPr>
          <p:cNvPr id="15" name="Grafik 14" descr="Ein Bild, das Zeichnung, Cartoon, Entwurf, Darstellung enthält.&#10;&#10;KI-generierte Inhalte können fehlerhaft sein.">
            <a:extLst>
              <a:ext uri="{FF2B5EF4-FFF2-40B4-BE49-F238E27FC236}">
                <a16:creationId xmlns:a16="http://schemas.microsoft.com/office/drawing/2014/main" id="{7AEBBA35-7BB8-AEAA-F82D-FE3A16377EE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962276" y="2290232"/>
            <a:ext cx="334863" cy="1142999"/>
          </a:xfrm>
          <a:prstGeom prst="rect">
            <a:avLst/>
          </a:prstGeom>
        </p:spPr>
      </p:pic>
      <p:pic>
        <p:nvPicPr>
          <p:cNvPr id="17" name="Grafik 16" descr="Ein Bild, das Zeichnung, Entwurf, Clipart, Darstellung enthält.&#10;&#10;KI-generierte Inhalte können fehlerhaft sein.">
            <a:extLst>
              <a:ext uri="{FF2B5EF4-FFF2-40B4-BE49-F238E27FC236}">
                <a16:creationId xmlns:a16="http://schemas.microsoft.com/office/drawing/2014/main" id="{1ACB53B7-8F32-9F72-7302-936BBBD5A4E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H="1">
            <a:off x="10435547" y="2293757"/>
            <a:ext cx="389469" cy="1139474"/>
          </a:xfrm>
          <a:prstGeom prst="rect">
            <a:avLst/>
          </a:prstGeom>
        </p:spPr>
      </p:pic>
      <p:pic>
        <p:nvPicPr>
          <p:cNvPr id="18" name="Grafik 17" descr="Ein Bild, das Kreativität enthält.&#10;&#10;KI-generierte Inhalte können fehlerhaft sein.">
            <a:extLst>
              <a:ext uri="{FF2B5EF4-FFF2-40B4-BE49-F238E27FC236}">
                <a16:creationId xmlns:a16="http://schemas.microsoft.com/office/drawing/2014/main" id="{940BB107-2F58-F42C-7A30-CDA2150595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16861" y="4072465"/>
            <a:ext cx="2548467" cy="2548467"/>
          </a:xfrm>
          <a:prstGeom prst="rect">
            <a:avLst/>
          </a:prstGeom>
        </p:spPr>
      </p:pic>
      <p:pic>
        <p:nvPicPr>
          <p:cNvPr id="20" name="Grafik 19" descr="Ein Bild, das Zeichnung, Entwurf, Clipart, Darstellung enthält.&#10;&#10;KI-generierte Inhalte können fehlerhaft sein.">
            <a:extLst>
              <a:ext uri="{FF2B5EF4-FFF2-40B4-BE49-F238E27FC236}">
                <a16:creationId xmlns:a16="http://schemas.microsoft.com/office/drawing/2014/main" id="{7C82BD02-2937-10B1-B035-DF5EE65C468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568451" y="4601630"/>
            <a:ext cx="390673" cy="1142999"/>
          </a:xfrm>
          <a:prstGeom prst="rect">
            <a:avLst/>
          </a:prstGeom>
        </p:spPr>
      </p:pic>
      <p:pic>
        <p:nvPicPr>
          <p:cNvPr id="22" name="Grafik 21" descr="Ein Bild, das Zeichnung, Entwurf, Clipart, Darstellung enthält.&#10;&#10;KI-generierte Inhalte können fehlerhaft sein.">
            <a:extLst>
              <a:ext uri="{FF2B5EF4-FFF2-40B4-BE49-F238E27FC236}">
                <a16:creationId xmlns:a16="http://schemas.microsoft.com/office/drawing/2014/main" id="{EFF74F35-F339-F1D9-C9B5-DCE21825311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10054120" y="4601630"/>
            <a:ext cx="334863" cy="1143000"/>
          </a:xfrm>
          <a:prstGeom prst="rect">
            <a:avLst/>
          </a:prstGeom>
        </p:spPr>
      </p:pic>
      <p:pic>
        <p:nvPicPr>
          <p:cNvPr id="23" name="Grafik 22" descr="Ein Bild, das Kreativität enthält.&#10;&#10;KI-generierte Inhalte können fehlerhaft sein.">
            <a:extLst>
              <a:ext uri="{FF2B5EF4-FFF2-40B4-BE49-F238E27FC236}">
                <a16:creationId xmlns:a16="http://schemas.microsoft.com/office/drawing/2014/main" id="{F8CA8D6E-65DE-CD19-C92B-6BA9D66B7C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68394" y="4072465"/>
            <a:ext cx="2548467" cy="2548467"/>
          </a:xfrm>
          <a:prstGeom prst="rect">
            <a:avLst/>
          </a:prstGeom>
        </p:spPr>
      </p:pic>
      <p:pic>
        <p:nvPicPr>
          <p:cNvPr id="25" name="Grafik 24" descr="Ein Bild, das Zeichnung, Entwurf, Clipart, Darstellung enthält.&#10;&#10;KI-generierte Inhalte können fehlerhaft sein.">
            <a:extLst>
              <a:ext uri="{FF2B5EF4-FFF2-40B4-BE49-F238E27FC236}">
                <a16:creationId xmlns:a16="http://schemas.microsoft.com/office/drawing/2014/main" id="{15A36072-8A97-1B43-2668-E8C545199C8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090404" y="4601630"/>
            <a:ext cx="334863" cy="1142999"/>
          </a:xfrm>
          <a:prstGeom prst="rect">
            <a:avLst/>
          </a:prstGeom>
        </p:spPr>
      </p:pic>
      <p:pic>
        <p:nvPicPr>
          <p:cNvPr id="27" name="Grafik 26" descr="Ein Bild, das Cartoon enthält.&#10;&#10;KI-generierte Inhalte können fehlerhaft sein.">
            <a:extLst>
              <a:ext uri="{FF2B5EF4-FFF2-40B4-BE49-F238E27FC236}">
                <a16:creationId xmlns:a16="http://schemas.microsoft.com/office/drawing/2014/main" id="{A8FDFAB4-851B-7991-0FDB-857A60E4318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flipH="1">
            <a:off x="7441341" y="4601629"/>
            <a:ext cx="334863" cy="1142999"/>
          </a:xfrm>
          <a:prstGeom prst="rect">
            <a:avLst/>
          </a:prstGeom>
        </p:spPr>
      </p:pic>
      <p:pic>
        <p:nvPicPr>
          <p:cNvPr id="28" name="Grafik 27" descr="Ein Bild, das Kreativität enthält.&#10;&#10;KI-generierte Inhalte können fehlerhaft sein.">
            <a:extLst>
              <a:ext uri="{FF2B5EF4-FFF2-40B4-BE49-F238E27FC236}">
                <a16:creationId xmlns:a16="http://schemas.microsoft.com/office/drawing/2014/main" id="{D117982B-C927-BD68-B366-98E06FCE67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71068" y="1672166"/>
            <a:ext cx="2548467" cy="2548467"/>
          </a:xfrm>
          <a:prstGeom prst="rect">
            <a:avLst/>
          </a:prstGeom>
        </p:spPr>
      </p:pic>
      <p:pic>
        <p:nvPicPr>
          <p:cNvPr id="29" name="Grafik 28" descr="Ein Bild, das Zeichnung, Clipart, Kunst, Cartoon enthält.&#10;&#10;KI-generierte Inhalte können fehlerhaft sein.">
            <a:extLst>
              <a:ext uri="{FF2B5EF4-FFF2-40B4-BE49-F238E27FC236}">
                <a16:creationId xmlns:a16="http://schemas.microsoft.com/office/drawing/2014/main" id="{0FE91AFE-A6EE-C1C1-387D-C5801CA20B3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22891" y="2201331"/>
            <a:ext cx="334863" cy="1142999"/>
          </a:xfrm>
          <a:prstGeom prst="rect">
            <a:avLst/>
          </a:prstGeom>
        </p:spPr>
      </p:pic>
      <p:pic>
        <p:nvPicPr>
          <p:cNvPr id="30" name="Grafik 29" descr="Ein Bild, das Zeichnung, Cartoon, Entwurf, Darstellung enthält.&#10;&#10;KI-generierte Inhalte können fehlerhaft sein.">
            <a:extLst>
              <a:ext uri="{FF2B5EF4-FFF2-40B4-BE49-F238E27FC236}">
                <a16:creationId xmlns:a16="http://schemas.microsoft.com/office/drawing/2014/main" id="{71D7C000-156E-7BAC-96B3-DE1213CB0D4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89266" y="2201331"/>
            <a:ext cx="334863" cy="1142999"/>
          </a:xfrm>
          <a:prstGeom prst="rect">
            <a:avLst/>
          </a:prstGeom>
        </p:spPr>
      </p:pic>
      <p:pic>
        <p:nvPicPr>
          <p:cNvPr id="31" name="Grafik 30" descr="Ein Bild, das Cartoon enthält.&#10;&#10;KI-generierte Inhalte können fehlerhaft sein.">
            <a:extLst>
              <a:ext uri="{FF2B5EF4-FFF2-40B4-BE49-F238E27FC236}">
                <a16:creationId xmlns:a16="http://schemas.microsoft.com/office/drawing/2014/main" id="{6CAE24A6-7F3E-5100-88CE-020A885B706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349141" y="2218265"/>
            <a:ext cx="334863" cy="1142999"/>
          </a:xfrm>
          <a:prstGeom prst="rect">
            <a:avLst/>
          </a:prstGeom>
        </p:spPr>
      </p:pic>
      <p:sp>
        <p:nvSpPr>
          <p:cNvPr id="33" name="Textfeld 32">
            <a:extLst>
              <a:ext uri="{FF2B5EF4-FFF2-40B4-BE49-F238E27FC236}">
                <a16:creationId xmlns:a16="http://schemas.microsoft.com/office/drawing/2014/main" id="{7153604A-19B5-F156-E510-762CB5BF3FF0}"/>
              </a:ext>
            </a:extLst>
          </p:cNvPr>
          <p:cNvSpPr txBox="1"/>
          <p:nvPr/>
        </p:nvSpPr>
        <p:spPr>
          <a:xfrm>
            <a:off x="838200" y="5469531"/>
            <a:ext cx="4732868" cy="923330"/>
          </a:xfrm>
          <a:prstGeom prst="rect">
            <a:avLst/>
          </a:prstGeom>
          <a:noFill/>
        </p:spPr>
        <p:txBody>
          <a:bodyPr wrap="square">
            <a:spAutoFit/>
          </a:bodyPr>
          <a:lstStyle/>
          <a:p>
            <a:r>
              <a:rPr lang="de-DE" sz="1800" dirty="0"/>
              <a:t>So dreht sich die Spannung im Kreis –</a:t>
            </a:r>
            <a:br>
              <a:rPr lang="de-DE" sz="1800" dirty="0"/>
            </a:br>
            <a:r>
              <a:rPr lang="de-DE" sz="1800" dirty="0"/>
              <a:t>von einem zum anderen,</a:t>
            </a:r>
            <a:br>
              <a:rPr lang="de-DE" sz="1800" dirty="0"/>
            </a:br>
            <a:r>
              <a:rPr lang="de-DE" sz="1800" dirty="0"/>
              <a:t>bis jemand sie erkennt und anhält.</a:t>
            </a:r>
            <a:endParaRPr lang="de-DE" dirty="0"/>
          </a:p>
        </p:txBody>
      </p:sp>
      <p:sp>
        <p:nvSpPr>
          <p:cNvPr id="34" name="Titel 1">
            <a:extLst>
              <a:ext uri="{FF2B5EF4-FFF2-40B4-BE49-F238E27FC236}">
                <a16:creationId xmlns:a16="http://schemas.microsoft.com/office/drawing/2014/main" id="{E2B1A063-35C5-3AE7-6F22-3C1C327A93D4}"/>
              </a:ext>
            </a:extLst>
          </p:cNvPr>
          <p:cNvSpPr txBox="1">
            <a:spLocks/>
          </p:cNvSpPr>
          <p:nvPr/>
        </p:nvSpPr>
        <p:spPr>
          <a:xfrm>
            <a:off x="838200" y="1871145"/>
            <a:ext cx="4732868" cy="40640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2000" dirty="0"/>
              <a:t>Papa ist grantig,</a:t>
            </a:r>
            <a:br>
              <a:rPr lang="de-DE" sz="2000" dirty="0"/>
            </a:br>
            <a:r>
              <a:rPr lang="de-DE" sz="2000" dirty="0"/>
              <a:t>weil ihn der Chef angeschnauzt hat 😣.</a:t>
            </a:r>
          </a:p>
        </p:txBody>
      </p:sp>
      <p:sp>
        <p:nvSpPr>
          <p:cNvPr id="35" name="Titel 1">
            <a:extLst>
              <a:ext uri="{FF2B5EF4-FFF2-40B4-BE49-F238E27FC236}">
                <a16:creationId xmlns:a16="http://schemas.microsoft.com/office/drawing/2014/main" id="{F0E9B4A4-68FA-D7B2-85A3-5C68456DFAAF}"/>
              </a:ext>
            </a:extLst>
          </p:cNvPr>
          <p:cNvSpPr txBox="1">
            <a:spLocks/>
          </p:cNvSpPr>
          <p:nvPr/>
        </p:nvSpPr>
        <p:spPr>
          <a:xfrm>
            <a:off x="838200" y="575732"/>
            <a:ext cx="4732868" cy="40640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2000" dirty="0"/>
              <a:t>Fast jeder kennt das.</a:t>
            </a:r>
          </a:p>
        </p:txBody>
      </p:sp>
      <p:sp>
        <p:nvSpPr>
          <p:cNvPr id="36" name="Titel 1">
            <a:extLst>
              <a:ext uri="{FF2B5EF4-FFF2-40B4-BE49-F238E27FC236}">
                <a16:creationId xmlns:a16="http://schemas.microsoft.com/office/drawing/2014/main" id="{30191A21-40D7-25A2-07AA-3F8270AFDBED}"/>
              </a:ext>
            </a:extLst>
          </p:cNvPr>
          <p:cNvSpPr txBox="1">
            <a:spLocks/>
          </p:cNvSpPr>
          <p:nvPr/>
        </p:nvSpPr>
        <p:spPr>
          <a:xfrm>
            <a:off x="838200" y="2641624"/>
            <a:ext cx="4732868" cy="92287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2000" dirty="0"/>
              <a:t>Der Chef war grantig,</a:t>
            </a:r>
            <a:br>
              <a:rPr lang="de-DE" sz="2000" dirty="0"/>
            </a:br>
            <a:r>
              <a:rPr lang="de-DE" sz="2000" dirty="0"/>
              <a:t>weil die Lehrerin seiner Tochter</a:t>
            </a:r>
            <a:br>
              <a:rPr lang="de-DE" sz="2000" dirty="0"/>
            </a:br>
            <a:r>
              <a:rPr lang="de-DE" sz="2000" dirty="0"/>
              <a:t>ihn auf ein Problem angesprochen hat 😕.</a:t>
            </a:r>
          </a:p>
        </p:txBody>
      </p:sp>
      <p:sp>
        <p:nvSpPr>
          <p:cNvPr id="37" name="Titel 1">
            <a:extLst>
              <a:ext uri="{FF2B5EF4-FFF2-40B4-BE49-F238E27FC236}">
                <a16:creationId xmlns:a16="http://schemas.microsoft.com/office/drawing/2014/main" id="{F929F4DD-7D51-512E-393B-AB38A9C49444}"/>
              </a:ext>
            </a:extLst>
          </p:cNvPr>
          <p:cNvSpPr txBox="1">
            <a:spLocks/>
          </p:cNvSpPr>
          <p:nvPr/>
        </p:nvSpPr>
        <p:spPr>
          <a:xfrm>
            <a:off x="838200" y="3928573"/>
            <a:ext cx="4732868" cy="40640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2000" dirty="0"/>
              <a:t>Die Lehrerin war grantig,</a:t>
            </a:r>
            <a:br>
              <a:rPr lang="de-DE" sz="2000" dirty="0"/>
            </a:br>
            <a:r>
              <a:rPr lang="de-DE" sz="2000" dirty="0"/>
              <a:t>weil das Kind anstrengend war 😩.</a:t>
            </a:r>
          </a:p>
        </p:txBody>
      </p:sp>
      <p:sp>
        <p:nvSpPr>
          <p:cNvPr id="38" name="Titel 1">
            <a:extLst>
              <a:ext uri="{FF2B5EF4-FFF2-40B4-BE49-F238E27FC236}">
                <a16:creationId xmlns:a16="http://schemas.microsoft.com/office/drawing/2014/main" id="{538B8B62-D40B-F66D-ACD4-2321C46ABE78}"/>
              </a:ext>
            </a:extLst>
          </p:cNvPr>
          <p:cNvSpPr txBox="1">
            <a:spLocks/>
          </p:cNvSpPr>
          <p:nvPr/>
        </p:nvSpPr>
        <p:spPr>
          <a:xfrm>
            <a:off x="838200" y="4699052"/>
            <a:ext cx="4732868" cy="40640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2000" dirty="0"/>
              <a:t>Und das Kind ist grantig,</a:t>
            </a:r>
            <a:br>
              <a:rPr lang="de-DE" sz="2000" dirty="0"/>
            </a:br>
            <a:r>
              <a:rPr lang="de-DE" sz="2000" dirty="0"/>
              <a:t>weil Mama und Papa so gereizt waren 😔.</a:t>
            </a:r>
          </a:p>
        </p:txBody>
      </p:sp>
      <p:pic>
        <p:nvPicPr>
          <p:cNvPr id="44" name="Grafik 43" descr="Ein Bild, das Logo, Grafiken, Symbol, Grafikdesign enthält.&#10;&#10;KI-generierte Inhalte können fehlerhaft sein.">
            <a:extLst>
              <a:ext uri="{FF2B5EF4-FFF2-40B4-BE49-F238E27FC236}">
                <a16:creationId xmlns:a16="http://schemas.microsoft.com/office/drawing/2014/main" id="{E5B2B94F-5CE0-9002-9DC5-B2DDD444820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rot="7332889" flipH="1">
            <a:off x="9134684" y="1092603"/>
            <a:ext cx="1499070" cy="1499070"/>
          </a:xfrm>
          <a:prstGeom prst="rect">
            <a:avLst/>
          </a:prstGeom>
        </p:spPr>
      </p:pic>
      <p:pic>
        <p:nvPicPr>
          <p:cNvPr id="45" name="Grafik 44" descr="Ein Bild, das Logo, Grafiken, Symbol, Grafikdesign enthält.&#10;&#10;KI-generierte Inhalte können fehlerhaft sein.">
            <a:extLst>
              <a:ext uri="{FF2B5EF4-FFF2-40B4-BE49-F238E27FC236}">
                <a16:creationId xmlns:a16="http://schemas.microsoft.com/office/drawing/2014/main" id="{52B8CC51-D861-CCE2-8807-CA3195FFBB2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rot="10541523" flipH="1">
            <a:off x="9705661" y="3348997"/>
            <a:ext cx="1499070" cy="1499070"/>
          </a:xfrm>
          <a:prstGeom prst="rect">
            <a:avLst/>
          </a:prstGeom>
        </p:spPr>
      </p:pic>
      <p:pic>
        <p:nvPicPr>
          <p:cNvPr id="46" name="Grafik 45" descr="Ein Bild, das Logo, Grafiken, Symbol, Grafikdesign enthält.&#10;&#10;KI-generierte Inhalte können fehlerhaft sein.">
            <a:extLst>
              <a:ext uri="{FF2B5EF4-FFF2-40B4-BE49-F238E27FC236}">
                <a16:creationId xmlns:a16="http://schemas.microsoft.com/office/drawing/2014/main" id="{4B7F38D4-C5B4-3237-591D-C085AD05DED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rot="15711482" flipH="1">
            <a:off x="7860452" y="4628966"/>
            <a:ext cx="1499070" cy="1499070"/>
          </a:xfrm>
          <a:prstGeom prst="rect">
            <a:avLst/>
          </a:prstGeom>
        </p:spPr>
      </p:pic>
      <p:pic>
        <p:nvPicPr>
          <p:cNvPr id="47" name="Grafik 46" descr="Ein Bild, das Logo, Grafiken, Symbol, Grafikdesign enthält.&#10;&#10;KI-generierte Inhalte können fehlerhaft sein.">
            <a:extLst>
              <a:ext uri="{FF2B5EF4-FFF2-40B4-BE49-F238E27FC236}">
                <a16:creationId xmlns:a16="http://schemas.microsoft.com/office/drawing/2014/main" id="{D29532F2-7357-A437-B489-CE5C3B54228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rot="19317228" flipH="1">
            <a:off x="6135971" y="3013414"/>
            <a:ext cx="1499070" cy="1499070"/>
          </a:xfrm>
          <a:prstGeom prst="rect">
            <a:avLst/>
          </a:prstGeom>
        </p:spPr>
      </p:pic>
      <p:pic>
        <p:nvPicPr>
          <p:cNvPr id="49" name="Grafik 48" descr="Ein Bild, das Logo, Grafiken, Symbol, Grafikdesign enthält.&#10;&#10;KI-generierte Inhalte können fehlerhaft sein.">
            <a:extLst>
              <a:ext uri="{FF2B5EF4-FFF2-40B4-BE49-F238E27FC236}">
                <a16:creationId xmlns:a16="http://schemas.microsoft.com/office/drawing/2014/main" id="{72123522-0134-3548-0971-C6F291E5307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rot="1555827" flipH="1">
            <a:off x="6773055" y="905326"/>
            <a:ext cx="1499070" cy="1499070"/>
          </a:xfrm>
          <a:prstGeom prst="rect">
            <a:avLst/>
          </a:prstGeom>
        </p:spPr>
      </p:pic>
    </p:spTree>
    <p:extLst>
      <p:ext uri="{BB962C8B-B14F-4D97-AF65-F5344CB8AC3E}">
        <p14:creationId xmlns:p14="http://schemas.microsoft.com/office/powerpoint/2010/main" val="2143391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8"/>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9"/>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0"/>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1"/>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8"/>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47"/>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46"/>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45"/>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44"/>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49"/>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3" grpId="0"/>
      <p:bldP spid="34" grpId="0"/>
      <p:bldP spid="36" grpId="0"/>
      <p:bldP spid="37" grpId="0"/>
      <p:bldP spid="3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740B79-940E-7ECD-E488-B0D5163537CC}"/>
            </a:ext>
          </a:extLst>
        </p:cNvPr>
        <p:cNvGrpSpPr/>
        <p:nvPr/>
      </p:nvGrpSpPr>
      <p:grpSpPr>
        <a:xfrm>
          <a:off x="0" y="0"/>
          <a:ext cx="0" cy="0"/>
          <a:chOff x="0" y="0"/>
          <a:chExt cx="0" cy="0"/>
        </a:xfrm>
      </p:grpSpPr>
      <p:pic>
        <p:nvPicPr>
          <p:cNvPr id="6" name="Grafik 5" descr="Ein Bild, das Kreativität enthält.&#10;&#10;KI-generierte Inhalte können fehlerhaft sein.">
            <a:extLst>
              <a:ext uri="{FF2B5EF4-FFF2-40B4-BE49-F238E27FC236}">
                <a16:creationId xmlns:a16="http://schemas.microsoft.com/office/drawing/2014/main" id="{FFC78ECF-2E73-5478-4E0F-6160F94582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4749" y="1761067"/>
            <a:ext cx="2548467" cy="2548467"/>
          </a:xfrm>
          <a:prstGeom prst="rect">
            <a:avLst/>
          </a:prstGeom>
        </p:spPr>
      </p:pic>
      <p:pic>
        <p:nvPicPr>
          <p:cNvPr id="9" name="Grafik 8" descr="Ein Bild, das Kreativität enthält.&#10;&#10;KI-generierte Inhalte können fehlerhaft sein.">
            <a:extLst>
              <a:ext uri="{FF2B5EF4-FFF2-40B4-BE49-F238E27FC236}">
                <a16:creationId xmlns:a16="http://schemas.microsoft.com/office/drawing/2014/main" id="{FE1EF449-4BCA-C2E7-E204-BDC4EA0D47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42628" y="0"/>
            <a:ext cx="2548467" cy="2548467"/>
          </a:xfrm>
          <a:prstGeom prst="rect">
            <a:avLst/>
          </a:prstGeom>
        </p:spPr>
      </p:pic>
      <p:pic>
        <p:nvPicPr>
          <p:cNvPr id="18" name="Grafik 17" descr="Ein Bild, das Kreativität enthält.&#10;&#10;KI-generierte Inhalte können fehlerhaft sein.">
            <a:extLst>
              <a:ext uri="{FF2B5EF4-FFF2-40B4-BE49-F238E27FC236}">
                <a16:creationId xmlns:a16="http://schemas.microsoft.com/office/drawing/2014/main" id="{E4E8BC2A-252B-6E5F-14D3-7AB654AE72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16861" y="4072465"/>
            <a:ext cx="2548467" cy="2548467"/>
          </a:xfrm>
          <a:prstGeom prst="rect">
            <a:avLst/>
          </a:prstGeom>
        </p:spPr>
      </p:pic>
      <p:pic>
        <p:nvPicPr>
          <p:cNvPr id="23" name="Grafik 22" descr="Ein Bild, das Kreativität enthält.&#10;&#10;KI-generierte Inhalte können fehlerhaft sein.">
            <a:extLst>
              <a:ext uri="{FF2B5EF4-FFF2-40B4-BE49-F238E27FC236}">
                <a16:creationId xmlns:a16="http://schemas.microsoft.com/office/drawing/2014/main" id="{AE6B0DB5-C0A4-C774-2621-C4EB773686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68394" y="4072465"/>
            <a:ext cx="2548467" cy="2548467"/>
          </a:xfrm>
          <a:prstGeom prst="rect">
            <a:avLst/>
          </a:prstGeom>
        </p:spPr>
      </p:pic>
      <p:pic>
        <p:nvPicPr>
          <p:cNvPr id="28" name="Grafik 27" descr="Ein Bild, das Kreativität enthält.&#10;&#10;KI-generierte Inhalte können fehlerhaft sein.">
            <a:extLst>
              <a:ext uri="{FF2B5EF4-FFF2-40B4-BE49-F238E27FC236}">
                <a16:creationId xmlns:a16="http://schemas.microsoft.com/office/drawing/2014/main" id="{3082F134-494D-4527-D0ED-2A7D94ED38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71068" y="1672166"/>
            <a:ext cx="2548467" cy="2548467"/>
          </a:xfrm>
          <a:prstGeom prst="rect">
            <a:avLst/>
          </a:prstGeom>
        </p:spPr>
      </p:pic>
      <p:pic>
        <p:nvPicPr>
          <p:cNvPr id="29" name="Grafik 28" descr="Ein Bild, das Zeichnung, Clipart, Kunst, Cartoon enthält.&#10;&#10;KI-generierte Inhalte können fehlerhaft sein.">
            <a:extLst>
              <a:ext uri="{FF2B5EF4-FFF2-40B4-BE49-F238E27FC236}">
                <a16:creationId xmlns:a16="http://schemas.microsoft.com/office/drawing/2014/main" id="{E0642F95-1E24-47CA-0DF4-E46362416AB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22891" y="2201331"/>
            <a:ext cx="334863" cy="1142999"/>
          </a:xfrm>
          <a:prstGeom prst="rect">
            <a:avLst/>
          </a:prstGeom>
        </p:spPr>
      </p:pic>
      <p:pic>
        <p:nvPicPr>
          <p:cNvPr id="30" name="Grafik 29" descr="Ein Bild, das Zeichnung, Cartoon, Entwurf, Darstellung enthält.&#10;&#10;KI-generierte Inhalte können fehlerhaft sein.">
            <a:extLst>
              <a:ext uri="{FF2B5EF4-FFF2-40B4-BE49-F238E27FC236}">
                <a16:creationId xmlns:a16="http://schemas.microsoft.com/office/drawing/2014/main" id="{AD4572BB-DA78-DDEA-7463-69B45151BD4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89266" y="2201331"/>
            <a:ext cx="334863" cy="1142999"/>
          </a:xfrm>
          <a:prstGeom prst="rect">
            <a:avLst/>
          </a:prstGeom>
        </p:spPr>
      </p:pic>
      <p:pic>
        <p:nvPicPr>
          <p:cNvPr id="31" name="Grafik 30" descr="Ein Bild, das Cartoon enthält.&#10;&#10;KI-generierte Inhalte können fehlerhaft sein.">
            <a:extLst>
              <a:ext uri="{FF2B5EF4-FFF2-40B4-BE49-F238E27FC236}">
                <a16:creationId xmlns:a16="http://schemas.microsoft.com/office/drawing/2014/main" id="{C7E5EF54-568C-D6BE-7CDB-C14BC38173F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49141" y="2218265"/>
            <a:ext cx="334863" cy="1142999"/>
          </a:xfrm>
          <a:prstGeom prst="rect">
            <a:avLst/>
          </a:prstGeom>
        </p:spPr>
      </p:pic>
      <p:sp>
        <p:nvSpPr>
          <p:cNvPr id="35" name="Titel 1">
            <a:extLst>
              <a:ext uri="{FF2B5EF4-FFF2-40B4-BE49-F238E27FC236}">
                <a16:creationId xmlns:a16="http://schemas.microsoft.com/office/drawing/2014/main" id="{1760613B-F53E-E12F-8E0B-DB0CFD5DAEBC}"/>
              </a:ext>
            </a:extLst>
          </p:cNvPr>
          <p:cNvSpPr txBox="1">
            <a:spLocks/>
          </p:cNvSpPr>
          <p:nvPr/>
        </p:nvSpPr>
        <p:spPr>
          <a:xfrm>
            <a:off x="838199" y="575732"/>
            <a:ext cx="5085231" cy="538363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2400" dirty="0"/>
              <a:t>Dieses Prinzip wirkt nicht nur zwischen Menschen.</a:t>
            </a:r>
          </a:p>
          <a:p>
            <a:endParaRPr lang="de-DE" sz="2400" dirty="0"/>
          </a:p>
          <a:p>
            <a:r>
              <a:rPr lang="de-DE" sz="2400" dirty="0"/>
              <a:t>Es zeigt sich überall,</a:t>
            </a:r>
            <a:br>
              <a:rPr lang="de-DE" sz="2400" dirty="0"/>
            </a:br>
            <a:r>
              <a:rPr lang="de-DE" sz="2400" dirty="0"/>
              <a:t>wo Systeme miteinander verbunden sind –</a:t>
            </a:r>
            <a:br>
              <a:rPr lang="de-DE" sz="2400" dirty="0"/>
            </a:br>
            <a:r>
              <a:rPr lang="de-DE" sz="2400" dirty="0"/>
              <a:t>in Familien, Medien, Organisationen, Gesellschaften …</a:t>
            </a:r>
          </a:p>
          <a:p>
            <a:endParaRPr lang="de-DE" sz="2400" dirty="0"/>
          </a:p>
          <a:p>
            <a:r>
              <a:rPr lang="de-DE" sz="2400" dirty="0"/>
              <a:t>Überall dort entstehen Rückkopplungen –</a:t>
            </a:r>
            <a:br>
              <a:rPr lang="de-DE" sz="2400" dirty="0"/>
            </a:br>
            <a:r>
              <a:rPr lang="de-DE" sz="2400" dirty="0"/>
              <a:t>Spannungen, Resonanz und Veränderung.</a:t>
            </a:r>
          </a:p>
        </p:txBody>
      </p:sp>
      <p:pic>
        <p:nvPicPr>
          <p:cNvPr id="44" name="Grafik 43" descr="Ein Bild, das Logo, Grafiken, Symbol, Grafikdesign enthält.&#10;&#10;KI-generierte Inhalte können fehlerhaft sein.">
            <a:extLst>
              <a:ext uri="{FF2B5EF4-FFF2-40B4-BE49-F238E27FC236}">
                <a16:creationId xmlns:a16="http://schemas.microsoft.com/office/drawing/2014/main" id="{5748142C-BAFD-46B0-4ABB-AB1D7CFA090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7332889" flipH="1">
            <a:off x="9134684" y="1092603"/>
            <a:ext cx="1499070" cy="1499070"/>
          </a:xfrm>
          <a:prstGeom prst="rect">
            <a:avLst/>
          </a:prstGeom>
        </p:spPr>
      </p:pic>
      <p:pic>
        <p:nvPicPr>
          <p:cNvPr id="45" name="Grafik 44" descr="Ein Bild, das Logo, Grafiken, Symbol, Grafikdesign enthält.&#10;&#10;KI-generierte Inhalte können fehlerhaft sein.">
            <a:extLst>
              <a:ext uri="{FF2B5EF4-FFF2-40B4-BE49-F238E27FC236}">
                <a16:creationId xmlns:a16="http://schemas.microsoft.com/office/drawing/2014/main" id="{36034D0D-BEDB-71A0-8C4A-6C8B89D8B71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0541523" flipH="1">
            <a:off x="9705661" y="3348997"/>
            <a:ext cx="1499070" cy="1499070"/>
          </a:xfrm>
          <a:prstGeom prst="rect">
            <a:avLst/>
          </a:prstGeom>
        </p:spPr>
      </p:pic>
      <p:pic>
        <p:nvPicPr>
          <p:cNvPr id="46" name="Grafik 45" descr="Ein Bild, das Logo, Grafiken, Symbol, Grafikdesign enthält.&#10;&#10;KI-generierte Inhalte können fehlerhaft sein.">
            <a:extLst>
              <a:ext uri="{FF2B5EF4-FFF2-40B4-BE49-F238E27FC236}">
                <a16:creationId xmlns:a16="http://schemas.microsoft.com/office/drawing/2014/main" id="{FB3F0E60-D3F5-8446-8B48-BB103058880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5711482" flipH="1">
            <a:off x="7860452" y="4628966"/>
            <a:ext cx="1499070" cy="1499070"/>
          </a:xfrm>
          <a:prstGeom prst="rect">
            <a:avLst/>
          </a:prstGeom>
        </p:spPr>
      </p:pic>
      <p:pic>
        <p:nvPicPr>
          <p:cNvPr id="47" name="Grafik 46" descr="Ein Bild, das Logo, Grafiken, Symbol, Grafikdesign enthält.&#10;&#10;KI-generierte Inhalte können fehlerhaft sein.">
            <a:extLst>
              <a:ext uri="{FF2B5EF4-FFF2-40B4-BE49-F238E27FC236}">
                <a16:creationId xmlns:a16="http://schemas.microsoft.com/office/drawing/2014/main" id="{A9D9594C-3E39-EF3B-CB1E-39C761EE04A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9317228" flipH="1">
            <a:off x="6135971" y="3013414"/>
            <a:ext cx="1499070" cy="1499070"/>
          </a:xfrm>
          <a:prstGeom prst="rect">
            <a:avLst/>
          </a:prstGeom>
        </p:spPr>
      </p:pic>
      <p:pic>
        <p:nvPicPr>
          <p:cNvPr id="49" name="Grafik 48" descr="Ein Bild, das Logo, Grafiken, Symbol, Grafikdesign enthält.&#10;&#10;KI-generierte Inhalte können fehlerhaft sein.">
            <a:extLst>
              <a:ext uri="{FF2B5EF4-FFF2-40B4-BE49-F238E27FC236}">
                <a16:creationId xmlns:a16="http://schemas.microsoft.com/office/drawing/2014/main" id="{FEA2D507-4DD0-465C-E156-8983CC01316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555827" flipH="1">
            <a:off x="6773055" y="905326"/>
            <a:ext cx="1499070" cy="1499070"/>
          </a:xfrm>
          <a:prstGeom prst="rect">
            <a:avLst/>
          </a:prstGeom>
        </p:spPr>
      </p:pic>
      <p:pic>
        <p:nvPicPr>
          <p:cNvPr id="10" name="Grafik 9" descr="Ein Bild, das Screenshot, Rechteck, Quadrat, Design enthält.&#10;&#10;KI-generierte Inhalte können fehlerhaft sein.">
            <a:extLst>
              <a:ext uri="{FF2B5EF4-FFF2-40B4-BE49-F238E27FC236}">
                <a16:creationId xmlns:a16="http://schemas.microsoft.com/office/drawing/2014/main" id="{4705E45B-AB6A-7F3A-75C7-F53C668FA3D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105222" y="472708"/>
            <a:ext cx="1131300" cy="1131300"/>
          </a:xfrm>
          <a:prstGeom prst="rect">
            <a:avLst/>
          </a:prstGeom>
        </p:spPr>
      </p:pic>
      <p:pic>
        <p:nvPicPr>
          <p:cNvPr id="14" name="Grafik 13" descr="Ein Bild, das Nacht enthält.&#10;&#10;KI-generierte Inhalte können fehlerhaft sein.">
            <a:extLst>
              <a:ext uri="{FF2B5EF4-FFF2-40B4-BE49-F238E27FC236}">
                <a16:creationId xmlns:a16="http://schemas.microsoft.com/office/drawing/2014/main" id="{966F0779-105A-CB82-86CD-8F7B4F92B6B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773069" y="4441466"/>
            <a:ext cx="1262003" cy="1262003"/>
          </a:xfrm>
          <a:prstGeom prst="rect">
            <a:avLst/>
          </a:prstGeom>
        </p:spPr>
      </p:pic>
      <p:pic>
        <p:nvPicPr>
          <p:cNvPr id="19" name="Grafik 18" descr="Ein Bild, das Karte, Kreis enthält.&#10;&#10;KI-generierte Inhalte können fehlerhaft sein.">
            <a:extLst>
              <a:ext uri="{FF2B5EF4-FFF2-40B4-BE49-F238E27FC236}">
                <a16:creationId xmlns:a16="http://schemas.microsoft.com/office/drawing/2014/main" id="{AB666AD9-8D44-66FB-79CF-4BABC55EA8F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755345" y="2218265"/>
            <a:ext cx="1216775" cy="1216775"/>
          </a:xfrm>
          <a:prstGeom prst="rect">
            <a:avLst/>
          </a:prstGeom>
        </p:spPr>
      </p:pic>
      <p:pic>
        <p:nvPicPr>
          <p:cNvPr id="24" name="Grafik 23" descr="Ein Bild, das Symbol, Screenshot enthält.&#10;&#10;KI-generierte Inhalte können fehlerhaft sein.">
            <a:extLst>
              <a:ext uri="{FF2B5EF4-FFF2-40B4-BE49-F238E27FC236}">
                <a16:creationId xmlns:a16="http://schemas.microsoft.com/office/drawing/2014/main" id="{75612EEA-6A1E-BAEA-EEEF-1C0CB7C9B57F}"/>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289021" y="4429385"/>
            <a:ext cx="1404147" cy="1404147"/>
          </a:xfrm>
          <a:prstGeom prst="rect">
            <a:avLst/>
          </a:prstGeom>
        </p:spPr>
      </p:pic>
    </p:spTree>
    <p:extLst>
      <p:ext uri="{BB962C8B-B14F-4D97-AF65-F5344CB8AC3E}">
        <p14:creationId xmlns:p14="http://schemas.microsoft.com/office/powerpoint/2010/main" val="9329138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AB8520F-3D18-FD6B-ECA9-00DA76C11A20}"/>
              </a:ext>
            </a:extLst>
          </p:cNvPr>
          <p:cNvSpPr>
            <a:spLocks noGrp="1"/>
          </p:cNvSpPr>
          <p:nvPr>
            <p:ph type="title"/>
          </p:nvPr>
        </p:nvSpPr>
        <p:spPr>
          <a:xfrm>
            <a:off x="838200" y="1542256"/>
            <a:ext cx="10515600" cy="3773488"/>
          </a:xfrm>
        </p:spPr>
        <p:txBody>
          <a:bodyPr>
            <a:noAutofit/>
          </a:bodyPr>
          <a:lstStyle/>
          <a:p>
            <a:r>
              <a:rPr lang="de-DE" sz="2800" dirty="0"/>
              <a:t>Heute machen wir einen kleinen Ausflug.</a:t>
            </a:r>
            <a:br>
              <a:rPr lang="de-DE" sz="2800" dirty="0"/>
            </a:br>
            <a:br>
              <a:rPr lang="de-DE" sz="2800" dirty="0"/>
            </a:br>
            <a:r>
              <a:rPr lang="de-DE" sz="2800" dirty="0"/>
              <a:t>Nicht in Physik oder Biologie –</a:t>
            </a:r>
            <a:br>
              <a:rPr lang="de-DE" sz="2800" dirty="0"/>
            </a:br>
            <a:r>
              <a:rPr lang="de-DE" sz="2800" dirty="0"/>
              <a:t>sondern in das, </a:t>
            </a:r>
            <a:r>
              <a:rPr lang="de-DE" sz="2800" b="1" dirty="0"/>
              <a:t>was Erkennen überhaupt bedeutet.</a:t>
            </a:r>
            <a:br>
              <a:rPr lang="de-DE" sz="2800" b="1" dirty="0"/>
            </a:br>
            <a:br>
              <a:rPr lang="de-DE" sz="2800" dirty="0"/>
            </a:br>
            <a:r>
              <a:rPr lang="de-DE" sz="2800" dirty="0"/>
              <a:t>Dafür lassen wir für einen Moment alles Materielle los.</a:t>
            </a:r>
            <a:br>
              <a:rPr lang="de-DE" sz="2800" dirty="0"/>
            </a:br>
            <a:r>
              <a:rPr lang="de-DE" sz="2800" dirty="0"/>
              <a:t>nur das, </a:t>
            </a:r>
            <a:r>
              <a:rPr lang="de-DE" sz="2800" b="1" dirty="0"/>
              <a:t>was wahrnimmt.</a:t>
            </a:r>
            <a:endParaRPr lang="de-DE" sz="2800" dirty="0"/>
          </a:p>
        </p:txBody>
      </p:sp>
    </p:spTree>
    <p:extLst>
      <p:ext uri="{BB962C8B-B14F-4D97-AF65-F5344CB8AC3E}">
        <p14:creationId xmlns:p14="http://schemas.microsoft.com/office/powerpoint/2010/main" val="17049949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C17F50-2562-8FAD-FAE6-AB3886CA7A32}"/>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68C15657-F441-0F9E-92D0-914514562F24}"/>
              </a:ext>
            </a:extLst>
          </p:cNvPr>
          <p:cNvSpPr>
            <a:spLocks noGrp="1"/>
          </p:cNvSpPr>
          <p:nvPr>
            <p:ph type="title"/>
          </p:nvPr>
        </p:nvSpPr>
        <p:spPr>
          <a:xfrm>
            <a:off x="838200" y="1104900"/>
            <a:ext cx="10515600" cy="4648199"/>
          </a:xfrm>
        </p:spPr>
        <p:txBody>
          <a:bodyPr>
            <a:noAutofit/>
          </a:bodyPr>
          <a:lstStyle/>
          <a:p>
            <a:r>
              <a:rPr lang="de-DE" sz="2800" dirty="0"/>
              <a:t>Wenn man das so sieht,</a:t>
            </a:r>
            <a:br>
              <a:rPr lang="de-DE" sz="2800" dirty="0"/>
            </a:br>
            <a:r>
              <a:rPr lang="de-DE" sz="2800" dirty="0"/>
              <a:t>ist alles miteinander verwoben.</a:t>
            </a:r>
            <a:br>
              <a:rPr lang="de-DE" sz="2800" dirty="0"/>
            </a:br>
            <a:br>
              <a:rPr lang="de-DE" sz="2800" dirty="0"/>
            </a:br>
            <a:r>
              <a:rPr lang="de-DE" sz="2800" dirty="0"/>
              <a:t>Jede Wahrnehmung, jedes Gefühl,</a:t>
            </a:r>
            <a:br>
              <a:rPr lang="de-DE" sz="2800" dirty="0"/>
            </a:br>
            <a:r>
              <a:rPr lang="de-DE" sz="2800" dirty="0"/>
              <a:t>jede Handlung verändert das Ganze –</a:t>
            </a:r>
            <a:br>
              <a:rPr lang="de-DE" sz="2800" dirty="0"/>
            </a:br>
            <a:r>
              <a:rPr lang="de-DE" sz="2800" dirty="0"/>
              <a:t>auch wenn wir es oft nicht bemerken.</a:t>
            </a:r>
            <a:br>
              <a:rPr lang="de-DE" sz="2800" dirty="0"/>
            </a:br>
            <a:br>
              <a:rPr lang="de-DE" sz="2800" dirty="0"/>
            </a:br>
            <a:r>
              <a:rPr lang="de-DE" sz="2800" dirty="0"/>
              <a:t>Man nennt so ein System </a:t>
            </a:r>
            <a:r>
              <a:rPr lang="de-DE" sz="2800" i="1" dirty="0"/>
              <a:t>autopoietisch</a:t>
            </a:r>
            <a:r>
              <a:rPr lang="de-DE" sz="2800" dirty="0"/>
              <a:t> –</a:t>
            </a:r>
            <a:br>
              <a:rPr lang="de-DE" sz="2800" dirty="0"/>
            </a:br>
            <a:r>
              <a:rPr lang="de-DE" sz="2800" dirty="0"/>
              <a:t>das heißt:</a:t>
            </a:r>
            <a:br>
              <a:rPr lang="de-DE" sz="2800" dirty="0"/>
            </a:br>
            <a:r>
              <a:rPr lang="de-DE" sz="2800" dirty="0"/>
              <a:t>Es erschafft und erhält sich selbst</a:t>
            </a:r>
            <a:br>
              <a:rPr lang="de-DE" sz="2800" dirty="0"/>
            </a:br>
            <a:r>
              <a:rPr lang="de-DE" sz="2800" dirty="0"/>
              <a:t>durch das, was in ihm geschieht.</a:t>
            </a:r>
          </a:p>
        </p:txBody>
      </p:sp>
    </p:spTree>
    <p:extLst>
      <p:ext uri="{BB962C8B-B14F-4D97-AF65-F5344CB8AC3E}">
        <p14:creationId xmlns:p14="http://schemas.microsoft.com/office/powerpoint/2010/main" val="9079380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A5C3D3-636C-F774-8B36-9B1FFC1E7AC5}"/>
            </a:ext>
          </a:extLst>
        </p:cNvPr>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3">
            <p14:nvContentPartPr>
              <p14:cNvPr id="14" name="Freihand 13">
                <a:extLst>
                  <a:ext uri="{FF2B5EF4-FFF2-40B4-BE49-F238E27FC236}">
                    <a16:creationId xmlns:a16="http://schemas.microsoft.com/office/drawing/2014/main" id="{8A9376CB-C923-4DB0-8368-E7D341B661AA}"/>
                  </a:ext>
                </a:extLst>
              </p14:cNvPr>
              <p14:cNvContentPartPr/>
              <p14:nvPr/>
            </p14:nvContentPartPr>
            <p14:xfrm>
              <a:off x="8051667" y="3631547"/>
              <a:ext cx="720" cy="3548160"/>
            </p14:xfrm>
          </p:contentPart>
        </mc:Choice>
        <mc:Fallback xmlns="">
          <p:pic>
            <p:nvPicPr>
              <p:cNvPr id="14" name="Freihand 13">
                <a:extLst>
                  <a:ext uri="{FF2B5EF4-FFF2-40B4-BE49-F238E27FC236}">
                    <a16:creationId xmlns:a16="http://schemas.microsoft.com/office/drawing/2014/main" id="{8A9376CB-C923-4DB0-8368-E7D341B661AA}"/>
                  </a:ext>
                </a:extLst>
              </p:cNvPr>
              <p:cNvPicPr/>
              <p:nvPr/>
            </p:nvPicPr>
            <p:blipFill>
              <a:blip r:embed="rId4"/>
              <a:stretch>
                <a:fillRect/>
              </a:stretch>
            </p:blipFill>
            <p:spPr>
              <a:xfrm>
                <a:off x="7925667" y="3568541"/>
                <a:ext cx="252000" cy="3673813"/>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8" name="Freihand 17">
                <a:extLst>
                  <a:ext uri="{FF2B5EF4-FFF2-40B4-BE49-F238E27FC236}">
                    <a16:creationId xmlns:a16="http://schemas.microsoft.com/office/drawing/2014/main" id="{BEDC78DC-EB52-54BD-33DC-019F4F31BBAB}"/>
                  </a:ext>
                </a:extLst>
              </p14:cNvPr>
              <p14:cNvContentPartPr/>
              <p14:nvPr/>
            </p14:nvContentPartPr>
            <p14:xfrm>
              <a:off x="10413627" y="3648827"/>
              <a:ext cx="9000" cy="3200400"/>
            </p14:xfrm>
          </p:contentPart>
        </mc:Choice>
        <mc:Fallback xmlns="">
          <p:pic>
            <p:nvPicPr>
              <p:cNvPr id="18" name="Freihand 17">
                <a:extLst>
                  <a:ext uri="{FF2B5EF4-FFF2-40B4-BE49-F238E27FC236}">
                    <a16:creationId xmlns:a16="http://schemas.microsoft.com/office/drawing/2014/main" id="{BEDC78DC-EB52-54BD-33DC-019F4F31BBAB}"/>
                  </a:ext>
                </a:extLst>
              </p:cNvPr>
              <p:cNvPicPr/>
              <p:nvPr/>
            </p:nvPicPr>
            <p:blipFill>
              <a:blip r:embed="rId6"/>
              <a:stretch>
                <a:fillRect/>
              </a:stretch>
            </p:blipFill>
            <p:spPr>
              <a:xfrm>
                <a:off x="10350627" y="3585827"/>
                <a:ext cx="134640" cy="33260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6" name="Freihand 15">
                <a:extLst>
                  <a:ext uri="{FF2B5EF4-FFF2-40B4-BE49-F238E27FC236}">
                    <a16:creationId xmlns:a16="http://schemas.microsoft.com/office/drawing/2014/main" id="{A64EA79D-65FD-19E3-6A9C-7C978A0443ED}"/>
                  </a:ext>
                </a:extLst>
              </p14:cNvPr>
              <p14:cNvContentPartPr/>
              <p14:nvPr/>
            </p14:nvContentPartPr>
            <p14:xfrm>
              <a:off x="8093787" y="3648827"/>
              <a:ext cx="2320200" cy="33840"/>
            </p14:xfrm>
          </p:contentPart>
        </mc:Choice>
        <mc:Fallback xmlns="">
          <p:pic>
            <p:nvPicPr>
              <p:cNvPr id="16" name="Freihand 15">
                <a:extLst>
                  <a:ext uri="{FF2B5EF4-FFF2-40B4-BE49-F238E27FC236}">
                    <a16:creationId xmlns:a16="http://schemas.microsoft.com/office/drawing/2014/main" id="{A64EA79D-65FD-19E3-6A9C-7C978A0443ED}"/>
                  </a:ext>
                </a:extLst>
              </p:cNvPr>
              <p:cNvPicPr/>
              <p:nvPr/>
            </p:nvPicPr>
            <p:blipFill>
              <a:blip r:embed="rId8"/>
              <a:stretch>
                <a:fillRect/>
              </a:stretch>
            </p:blipFill>
            <p:spPr>
              <a:xfrm>
                <a:off x="8030787" y="3585827"/>
                <a:ext cx="2445840" cy="159480"/>
              </a:xfrm>
              <a:prstGeom prst="rect">
                <a:avLst/>
              </a:prstGeom>
            </p:spPr>
          </p:pic>
        </mc:Fallback>
      </mc:AlternateContent>
      <p:sp>
        <p:nvSpPr>
          <p:cNvPr id="12" name="Ellipse 11">
            <a:extLst>
              <a:ext uri="{FF2B5EF4-FFF2-40B4-BE49-F238E27FC236}">
                <a16:creationId xmlns:a16="http://schemas.microsoft.com/office/drawing/2014/main" id="{E425F40A-BB73-A8ED-E25F-5C824EF926CA}"/>
              </a:ext>
            </a:extLst>
          </p:cNvPr>
          <p:cNvSpPr/>
          <p:nvPr/>
        </p:nvSpPr>
        <p:spPr>
          <a:xfrm>
            <a:off x="7814733" y="455016"/>
            <a:ext cx="3950612" cy="3343143"/>
          </a:xfrm>
          <a:prstGeom prst="ellipse">
            <a:avLst/>
          </a:prstGeom>
          <a:solidFill>
            <a:schemeClr val="accent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pic>
        <p:nvPicPr>
          <p:cNvPr id="3" name="Grafik 2" descr="Ein Bild, das Zeichnung, Clipart, Cartoon, Darstellung enthält.&#10;&#10;KI-generierte Inhalte können fehlerhaft sein.">
            <a:extLst>
              <a:ext uri="{FF2B5EF4-FFF2-40B4-BE49-F238E27FC236}">
                <a16:creationId xmlns:a16="http://schemas.microsoft.com/office/drawing/2014/main" id="{B4E06CC5-C1DE-C40C-E69F-0A00BA0F361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flipH="1">
            <a:off x="7666220" y="3708373"/>
            <a:ext cx="3175333" cy="3175333"/>
          </a:xfrm>
          <a:prstGeom prst="rect">
            <a:avLst/>
          </a:prstGeom>
        </p:spPr>
      </p:pic>
      <p:sp>
        <p:nvSpPr>
          <p:cNvPr id="2" name="Titel 1">
            <a:extLst>
              <a:ext uri="{FF2B5EF4-FFF2-40B4-BE49-F238E27FC236}">
                <a16:creationId xmlns:a16="http://schemas.microsoft.com/office/drawing/2014/main" id="{C00D1F16-9A41-8F5F-FE05-6B721DC47397}"/>
              </a:ext>
            </a:extLst>
          </p:cNvPr>
          <p:cNvSpPr>
            <a:spLocks noGrp="1"/>
          </p:cNvSpPr>
          <p:nvPr>
            <p:ph type="title"/>
          </p:nvPr>
        </p:nvSpPr>
        <p:spPr>
          <a:xfrm>
            <a:off x="838200" y="905936"/>
            <a:ext cx="6256867" cy="3632198"/>
          </a:xfrm>
        </p:spPr>
        <p:txBody>
          <a:bodyPr>
            <a:noAutofit/>
          </a:bodyPr>
          <a:lstStyle/>
          <a:p>
            <a:r>
              <a:rPr lang="de-DE" sz="2400" dirty="0"/>
              <a:t>Auch wir selbst sind autopoietisch.</a:t>
            </a:r>
            <a:br>
              <a:rPr lang="de-DE" sz="2400" dirty="0"/>
            </a:br>
            <a:br>
              <a:rPr lang="de-DE" sz="2400" dirty="0"/>
            </a:br>
            <a:r>
              <a:rPr lang="de-DE" sz="2400" dirty="0"/>
              <a:t>Alles, was wir wahrnehmen, fühlen und tun,</a:t>
            </a:r>
            <a:br>
              <a:rPr lang="de-DE" sz="2400" dirty="0"/>
            </a:br>
            <a:r>
              <a:rPr lang="de-DE" sz="2400" dirty="0"/>
              <a:t>formt uns ständig neu.</a:t>
            </a:r>
            <a:br>
              <a:rPr lang="de-DE" sz="2400" dirty="0"/>
            </a:br>
            <a:br>
              <a:rPr lang="de-DE" sz="2400" dirty="0"/>
            </a:br>
            <a:r>
              <a:rPr lang="de-DE" sz="2400" dirty="0"/>
              <a:t>Unsere Gedanken, Erinnerungen und Handlungen</a:t>
            </a:r>
            <a:br>
              <a:rPr lang="de-DE" sz="2400" dirty="0"/>
            </a:br>
            <a:r>
              <a:rPr lang="de-DE" sz="2400" dirty="0"/>
              <a:t>erschaffen fortwährend das,</a:t>
            </a:r>
            <a:br>
              <a:rPr lang="de-DE" sz="2400" dirty="0"/>
            </a:br>
            <a:r>
              <a:rPr lang="de-DE" sz="2400" dirty="0"/>
              <a:t>was wir für </a:t>
            </a:r>
            <a:r>
              <a:rPr lang="de-DE" sz="2400" i="1" dirty="0"/>
              <a:t>uns selbst</a:t>
            </a:r>
            <a:r>
              <a:rPr lang="de-DE" sz="2400" dirty="0"/>
              <a:t> halten.</a:t>
            </a:r>
            <a:br>
              <a:rPr lang="de-DE" sz="2400" dirty="0"/>
            </a:br>
            <a:br>
              <a:rPr lang="de-DE" sz="2400" dirty="0"/>
            </a:br>
            <a:r>
              <a:rPr lang="de-DE" sz="2400" dirty="0"/>
              <a:t>So entsteht ein lebendiger Kreislauf –</a:t>
            </a:r>
            <a:br>
              <a:rPr lang="de-DE" sz="2400" dirty="0"/>
            </a:br>
            <a:r>
              <a:rPr lang="de-DE" sz="2400" dirty="0"/>
              <a:t>wir sind Prozess, kein festes Ding.</a:t>
            </a:r>
          </a:p>
        </p:txBody>
      </p:sp>
      <p:pic>
        <p:nvPicPr>
          <p:cNvPr id="5" name="Grafik 4" descr="Ein Bild, das Schwarz, Dunkelheit enthält.&#10;&#10;KI-generierte Inhalte können fehlerhaft sein.">
            <a:extLst>
              <a:ext uri="{FF2B5EF4-FFF2-40B4-BE49-F238E27FC236}">
                <a16:creationId xmlns:a16="http://schemas.microsoft.com/office/drawing/2014/main" id="{37C525CF-9157-DB26-C4B3-8629628BA2E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rot="1224027">
            <a:off x="8448315" y="783729"/>
            <a:ext cx="2480439" cy="2480439"/>
          </a:xfrm>
          <a:prstGeom prst="rect">
            <a:avLst/>
          </a:prstGeom>
        </p:spPr>
      </p:pic>
      <p:sp>
        <p:nvSpPr>
          <p:cNvPr id="6" name="Textfeld 5">
            <a:extLst>
              <a:ext uri="{FF2B5EF4-FFF2-40B4-BE49-F238E27FC236}">
                <a16:creationId xmlns:a16="http://schemas.microsoft.com/office/drawing/2014/main" id="{21BE7186-7AA8-01D7-B27A-712A5B590635}"/>
              </a:ext>
            </a:extLst>
          </p:cNvPr>
          <p:cNvSpPr txBox="1"/>
          <p:nvPr/>
        </p:nvSpPr>
        <p:spPr>
          <a:xfrm>
            <a:off x="8288639" y="2662517"/>
            <a:ext cx="504496" cy="523220"/>
          </a:xfrm>
          <a:prstGeom prst="rect">
            <a:avLst/>
          </a:prstGeom>
          <a:noFill/>
        </p:spPr>
        <p:txBody>
          <a:bodyPr wrap="square">
            <a:spAutoFit/>
          </a:bodyPr>
          <a:lstStyle/>
          <a:p>
            <a:r>
              <a:rPr lang="de-DE" sz="2800" dirty="0"/>
              <a:t>👁️</a:t>
            </a:r>
          </a:p>
        </p:txBody>
      </p:sp>
      <p:sp>
        <p:nvSpPr>
          <p:cNvPr id="7" name="Textfeld 6">
            <a:extLst>
              <a:ext uri="{FF2B5EF4-FFF2-40B4-BE49-F238E27FC236}">
                <a16:creationId xmlns:a16="http://schemas.microsoft.com/office/drawing/2014/main" id="{AEC70B1E-B900-7C3D-31BF-F27B545862D4}"/>
              </a:ext>
            </a:extLst>
          </p:cNvPr>
          <p:cNvSpPr txBox="1"/>
          <p:nvPr/>
        </p:nvSpPr>
        <p:spPr>
          <a:xfrm>
            <a:off x="8367437" y="774251"/>
            <a:ext cx="557050" cy="646331"/>
          </a:xfrm>
          <a:prstGeom prst="rect">
            <a:avLst/>
          </a:prstGeom>
          <a:noFill/>
        </p:spPr>
        <p:txBody>
          <a:bodyPr wrap="square">
            <a:spAutoFit/>
          </a:bodyPr>
          <a:lstStyle/>
          <a:p>
            <a:r>
              <a:rPr lang="de-DE" sz="3600" dirty="0"/>
              <a:t>💭</a:t>
            </a:r>
            <a:endParaRPr lang="de-DE" sz="2800" dirty="0"/>
          </a:p>
        </p:txBody>
      </p:sp>
      <p:sp>
        <p:nvSpPr>
          <p:cNvPr id="9" name="Textfeld 8">
            <a:extLst>
              <a:ext uri="{FF2B5EF4-FFF2-40B4-BE49-F238E27FC236}">
                <a16:creationId xmlns:a16="http://schemas.microsoft.com/office/drawing/2014/main" id="{8EFE8360-2849-55FB-84F9-09A38F4CB4CE}"/>
              </a:ext>
            </a:extLst>
          </p:cNvPr>
          <p:cNvSpPr txBox="1"/>
          <p:nvPr/>
        </p:nvSpPr>
        <p:spPr>
          <a:xfrm>
            <a:off x="9996979" y="2979455"/>
            <a:ext cx="1387365" cy="523220"/>
          </a:xfrm>
          <a:prstGeom prst="rect">
            <a:avLst/>
          </a:prstGeom>
          <a:noFill/>
        </p:spPr>
        <p:txBody>
          <a:bodyPr wrap="square">
            <a:spAutoFit/>
          </a:bodyPr>
          <a:lstStyle/>
          <a:p>
            <a:r>
              <a:rPr lang="de-DE" sz="2800" dirty="0">
                <a:latin typeface="+mj-lt"/>
              </a:rPr>
              <a:t>➕/➖ </a:t>
            </a:r>
            <a:endParaRPr lang="de-DE" sz="2800" dirty="0"/>
          </a:p>
        </p:txBody>
      </p:sp>
      <p:sp>
        <p:nvSpPr>
          <p:cNvPr id="10" name="Textfeld 9">
            <a:extLst>
              <a:ext uri="{FF2B5EF4-FFF2-40B4-BE49-F238E27FC236}">
                <a16:creationId xmlns:a16="http://schemas.microsoft.com/office/drawing/2014/main" id="{517CF5AA-1B26-96BC-66CE-9ACB4A83D93D}"/>
              </a:ext>
            </a:extLst>
          </p:cNvPr>
          <p:cNvSpPr txBox="1"/>
          <p:nvPr/>
        </p:nvSpPr>
        <p:spPr>
          <a:xfrm>
            <a:off x="10379957" y="899141"/>
            <a:ext cx="783048" cy="646331"/>
          </a:xfrm>
          <a:prstGeom prst="rect">
            <a:avLst/>
          </a:prstGeom>
          <a:noFill/>
        </p:spPr>
        <p:txBody>
          <a:bodyPr wrap="square">
            <a:spAutoFit/>
          </a:bodyPr>
          <a:lstStyle/>
          <a:p>
            <a:r>
              <a:rPr lang="de-DE" sz="3600" dirty="0">
                <a:latin typeface="+mj-lt"/>
              </a:rPr>
              <a:t>💬</a:t>
            </a:r>
            <a:endParaRPr lang="de-DE" sz="3600" dirty="0"/>
          </a:p>
        </p:txBody>
      </p:sp>
      <p:pic>
        <p:nvPicPr>
          <p:cNvPr id="13" name="Grafik 12" descr="Ein Bild, das Schwarz, Dunkelheit enthält.&#10;&#10;KI-generierte Inhalte können fehlerhaft sein.">
            <a:extLst>
              <a:ext uri="{FF2B5EF4-FFF2-40B4-BE49-F238E27FC236}">
                <a16:creationId xmlns:a16="http://schemas.microsoft.com/office/drawing/2014/main" id="{1E6AC73C-3335-4F55-62B8-DC01BA57DA5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rot="1224027">
            <a:off x="9006592" y="5559866"/>
            <a:ext cx="422810" cy="422810"/>
          </a:xfrm>
          <a:prstGeom prst="rect">
            <a:avLst/>
          </a:prstGeom>
        </p:spPr>
      </p:pic>
    </p:spTree>
    <p:extLst>
      <p:ext uri="{BB962C8B-B14F-4D97-AF65-F5344CB8AC3E}">
        <p14:creationId xmlns:p14="http://schemas.microsoft.com/office/powerpoint/2010/main" val="3462188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2858D2-1C76-7586-278D-EAFF2119FB05}"/>
            </a:ext>
          </a:extLst>
        </p:cNvPr>
        <p:cNvGrpSpPr/>
        <p:nvPr/>
      </p:nvGrpSpPr>
      <p:grpSpPr>
        <a:xfrm>
          <a:off x="0" y="0"/>
          <a:ext cx="0" cy="0"/>
          <a:chOff x="0" y="0"/>
          <a:chExt cx="0" cy="0"/>
        </a:xfrm>
      </p:grpSpPr>
      <p:pic>
        <p:nvPicPr>
          <p:cNvPr id="44" name="Grafik 43" descr="Ein Bild, das Cartoon, Clipart, Zeichnung, Animierter Cartoon enthält.&#10;&#10;KI-generierte Inhalte können fehlerhaft sein.">
            <a:extLst>
              <a:ext uri="{FF2B5EF4-FFF2-40B4-BE49-F238E27FC236}">
                <a16:creationId xmlns:a16="http://schemas.microsoft.com/office/drawing/2014/main" id="{F272C2B0-50B2-C128-D86D-903153058F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48607" y="4557579"/>
            <a:ext cx="1708108" cy="2562163"/>
          </a:xfrm>
          <a:prstGeom prst="rect">
            <a:avLst/>
          </a:prstGeom>
        </p:spPr>
      </p:pic>
      <mc:AlternateContent xmlns:mc="http://schemas.openxmlformats.org/markup-compatibility/2006" xmlns:p14="http://schemas.microsoft.com/office/powerpoint/2010/main">
        <mc:Choice Requires="p14">
          <p:contentPart p14:bwMode="auto" r:id="rId4">
            <p14:nvContentPartPr>
              <p14:cNvPr id="9" name="Freihand 8">
                <a:extLst>
                  <a:ext uri="{FF2B5EF4-FFF2-40B4-BE49-F238E27FC236}">
                    <a16:creationId xmlns:a16="http://schemas.microsoft.com/office/drawing/2014/main" id="{11C45FAD-E2D5-5448-5D2D-A768AEAA8B0C}"/>
                  </a:ext>
                </a:extLst>
              </p14:cNvPr>
              <p14:cNvContentPartPr/>
              <p14:nvPr/>
            </p14:nvContentPartPr>
            <p14:xfrm>
              <a:off x="6741244" y="4568841"/>
              <a:ext cx="1702080" cy="17280"/>
            </p14:xfrm>
          </p:contentPart>
        </mc:Choice>
        <mc:Fallback xmlns="">
          <p:pic>
            <p:nvPicPr>
              <p:cNvPr id="9" name="Freihand 8">
                <a:extLst>
                  <a:ext uri="{FF2B5EF4-FFF2-40B4-BE49-F238E27FC236}">
                    <a16:creationId xmlns:a16="http://schemas.microsoft.com/office/drawing/2014/main" id="{11C45FAD-E2D5-5448-5D2D-A768AEAA8B0C}"/>
                  </a:ext>
                </a:extLst>
              </p:cNvPr>
              <p:cNvPicPr/>
              <p:nvPr/>
            </p:nvPicPr>
            <p:blipFill>
              <a:blip r:embed="rId5"/>
              <a:stretch>
                <a:fillRect/>
              </a:stretch>
            </p:blipFill>
            <p:spPr>
              <a:xfrm>
                <a:off x="6678244" y="4504501"/>
                <a:ext cx="1827720" cy="145593"/>
              </a:xfrm>
              <a:prstGeom prst="rect">
                <a:avLst/>
              </a:prstGeom>
            </p:spPr>
          </p:pic>
        </mc:Fallback>
      </mc:AlternateContent>
      <p:pic>
        <p:nvPicPr>
          <p:cNvPr id="4" name="Grafik 3" descr="Ein Bild, das Zeichnung, Clipart, Cartoon, Darstellung enthält.&#10;&#10;KI-generierte Inhalte können fehlerhaft sein.">
            <a:extLst>
              <a:ext uri="{FF2B5EF4-FFF2-40B4-BE49-F238E27FC236}">
                <a16:creationId xmlns:a16="http://schemas.microsoft.com/office/drawing/2014/main" id="{8146C2C0-FCC3-149E-8797-DEDFBCDA0E3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9850795" y="4594402"/>
            <a:ext cx="2286160" cy="2286160"/>
          </a:xfrm>
          <a:prstGeom prst="rect">
            <a:avLst/>
          </a:prstGeom>
        </p:spPr>
      </p:pic>
      <p:pic>
        <p:nvPicPr>
          <p:cNvPr id="32" name="Grafik 31" descr="Ein Bild, das Kreativität enthält.&#10;&#10;KI-generierte Inhalte können fehlerhaft sein.">
            <a:extLst>
              <a:ext uri="{FF2B5EF4-FFF2-40B4-BE49-F238E27FC236}">
                <a16:creationId xmlns:a16="http://schemas.microsoft.com/office/drawing/2014/main" id="{4858382F-345C-1734-CB58-C67F6BBD97B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684561" y="2429932"/>
            <a:ext cx="2556933" cy="2556933"/>
          </a:xfrm>
          <a:prstGeom prst="rect">
            <a:avLst/>
          </a:prstGeom>
        </p:spPr>
      </p:pic>
      <p:sp>
        <p:nvSpPr>
          <p:cNvPr id="34" name="Textfeld 33">
            <a:extLst>
              <a:ext uri="{FF2B5EF4-FFF2-40B4-BE49-F238E27FC236}">
                <a16:creationId xmlns:a16="http://schemas.microsoft.com/office/drawing/2014/main" id="{6BB67ABE-687E-FF8A-D0B6-02037824F1D0}"/>
              </a:ext>
            </a:extLst>
          </p:cNvPr>
          <p:cNvSpPr txBox="1"/>
          <p:nvPr/>
        </p:nvSpPr>
        <p:spPr>
          <a:xfrm>
            <a:off x="6186474" y="3355255"/>
            <a:ext cx="1553105" cy="461665"/>
          </a:xfrm>
          <a:prstGeom prst="rect">
            <a:avLst/>
          </a:prstGeom>
          <a:noFill/>
        </p:spPr>
        <p:txBody>
          <a:bodyPr wrap="square">
            <a:spAutoFit/>
          </a:bodyPr>
          <a:lstStyle/>
          <a:p>
            <a:r>
              <a:rPr lang="de-DE" sz="2400" dirty="0">
                <a:solidFill>
                  <a:schemeClr val="bg1"/>
                </a:solidFill>
              </a:rPr>
              <a:t>Du musst!</a:t>
            </a:r>
            <a:endParaRPr lang="de-DE" sz="2400" dirty="0">
              <a:solidFill>
                <a:schemeClr val="bg1"/>
              </a:solidFill>
              <a:latin typeface="+mj-lt"/>
            </a:endParaRPr>
          </a:p>
        </p:txBody>
      </p:sp>
      <p:pic>
        <p:nvPicPr>
          <p:cNvPr id="37" name="Grafik 36" descr="Ein Bild, das Kreativität enthält.&#10;&#10;KI-generierte Inhalte können fehlerhaft sein.">
            <a:extLst>
              <a:ext uri="{FF2B5EF4-FFF2-40B4-BE49-F238E27FC236}">
                <a16:creationId xmlns:a16="http://schemas.microsoft.com/office/drawing/2014/main" id="{AB7E9843-CAE4-0765-960C-B874D20A5D2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532198" y="2551321"/>
            <a:ext cx="2556933" cy="2556933"/>
          </a:xfrm>
          <a:prstGeom prst="rect">
            <a:avLst/>
          </a:prstGeom>
        </p:spPr>
      </p:pic>
      <p:sp>
        <p:nvSpPr>
          <p:cNvPr id="3" name="Titel 1">
            <a:extLst>
              <a:ext uri="{FF2B5EF4-FFF2-40B4-BE49-F238E27FC236}">
                <a16:creationId xmlns:a16="http://schemas.microsoft.com/office/drawing/2014/main" id="{870B8498-1D3F-7355-2376-F1E0F758EC0B}"/>
              </a:ext>
            </a:extLst>
          </p:cNvPr>
          <p:cNvSpPr txBox="1">
            <a:spLocks/>
          </p:cNvSpPr>
          <p:nvPr/>
        </p:nvSpPr>
        <p:spPr>
          <a:xfrm>
            <a:off x="553306" y="893581"/>
            <a:ext cx="5417947" cy="514737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2200" dirty="0"/>
              <a:t>Jedes System folgt seinen eigenen Regeln,</a:t>
            </a:r>
            <a:br>
              <a:rPr lang="de-DE" sz="2200" dirty="0"/>
            </a:br>
            <a:r>
              <a:rPr lang="de-DE" sz="2200" dirty="0"/>
              <a:t>seiner eigenen Sicht und Wahrheit.</a:t>
            </a:r>
          </a:p>
          <a:p>
            <a:endParaRPr lang="de-DE" sz="2200" dirty="0"/>
          </a:p>
          <a:p>
            <a:r>
              <a:rPr lang="de-DE" sz="2200" dirty="0"/>
              <a:t>Man kann es nicht von außen mit Druck verändern –</a:t>
            </a:r>
            <a:br>
              <a:rPr lang="de-DE" sz="2200" dirty="0"/>
            </a:br>
            <a:r>
              <a:rPr lang="de-DE" sz="2200" dirty="0"/>
              <a:t>das gilt auch für uns Menschen.</a:t>
            </a:r>
          </a:p>
          <a:p>
            <a:endParaRPr lang="de-DE" sz="2200" dirty="0"/>
          </a:p>
          <a:p>
            <a:r>
              <a:rPr lang="de-DE" sz="2200" dirty="0"/>
              <a:t>Wird jemand gedrängt oder gezwungen,</a:t>
            </a:r>
            <a:br>
              <a:rPr lang="de-DE" sz="2200" dirty="0"/>
            </a:br>
            <a:r>
              <a:rPr lang="de-DE" sz="2200" dirty="0"/>
              <a:t>reagiert er meist mit Widerstand.</a:t>
            </a:r>
          </a:p>
          <a:p>
            <a:endParaRPr lang="de-DE" sz="2200" dirty="0"/>
          </a:p>
          <a:p>
            <a:r>
              <a:rPr lang="de-DE" sz="2200" dirty="0"/>
              <a:t>Auf Spannung folgt Dissonanz.</a:t>
            </a:r>
          </a:p>
          <a:p>
            <a:endParaRPr lang="de-DE" sz="2200" dirty="0"/>
          </a:p>
          <a:p>
            <a:r>
              <a:rPr lang="de-DE" sz="2200" dirty="0"/>
              <a:t>Auf Offenheit – Resonanz.</a:t>
            </a:r>
          </a:p>
          <a:p>
            <a:endParaRPr lang="de-DE" sz="2200" dirty="0"/>
          </a:p>
          <a:p>
            <a:r>
              <a:rPr lang="de-DE" sz="2200" dirty="0"/>
              <a:t>Deshalb wirkt ein „Du musst!“ verschließend,</a:t>
            </a:r>
            <a:br>
              <a:rPr lang="de-DE" sz="2200" dirty="0"/>
            </a:br>
            <a:r>
              <a:rPr lang="de-DE" sz="2200" dirty="0"/>
              <a:t>während ein „Du kannst …“ öffnet.</a:t>
            </a:r>
          </a:p>
        </p:txBody>
      </p:sp>
      <mc:AlternateContent xmlns:mc="http://schemas.openxmlformats.org/markup-compatibility/2006" xmlns:p14="http://schemas.microsoft.com/office/powerpoint/2010/main">
        <mc:Choice Requires="p14">
          <p:contentPart p14:bwMode="auto" r:id="rId8">
            <p14:nvContentPartPr>
              <p14:cNvPr id="6" name="Freihand 5">
                <a:extLst>
                  <a:ext uri="{FF2B5EF4-FFF2-40B4-BE49-F238E27FC236}">
                    <a16:creationId xmlns:a16="http://schemas.microsoft.com/office/drawing/2014/main" id="{722CC38C-4778-92FA-8634-1CC9261F1AF6}"/>
                  </a:ext>
                </a:extLst>
              </p14:cNvPr>
              <p14:cNvContentPartPr/>
              <p14:nvPr/>
            </p14:nvContentPartPr>
            <p14:xfrm>
              <a:off x="6753844" y="4594401"/>
              <a:ext cx="720" cy="2311560"/>
            </p14:xfrm>
          </p:contentPart>
        </mc:Choice>
        <mc:Fallback xmlns="">
          <p:pic>
            <p:nvPicPr>
              <p:cNvPr id="6" name="Freihand 5">
                <a:extLst>
                  <a:ext uri="{FF2B5EF4-FFF2-40B4-BE49-F238E27FC236}">
                    <a16:creationId xmlns:a16="http://schemas.microsoft.com/office/drawing/2014/main" id="{722CC38C-4778-92FA-8634-1CC9261F1AF6}"/>
                  </a:ext>
                </a:extLst>
              </p:cNvPr>
              <p:cNvPicPr/>
              <p:nvPr/>
            </p:nvPicPr>
            <p:blipFill>
              <a:blip r:embed="rId9"/>
              <a:stretch>
                <a:fillRect/>
              </a:stretch>
            </p:blipFill>
            <p:spPr>
              <a:xfrm>
                <a:off x="6627844" y="4531401"/>
                <a:ext cx="252000" cy="24372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7" name="Freihand 6">
                <a:extLst>
                  <a:ext uri="{FF2B5EF4-FFF2-40B4-BE49-F238E27FC236}">
                    <a16:creationId xmlns:a16="http://schemas.microsoft.com/office/drawing/2014/main" id="{16CDB760-C3C4-80B8-4555-6997B00451BA}"/>
                  </a:ext>
                </a:extLst>
              </p14:cNvPr>
              <p14:cNvContentPartPr/>
              <p14:nvPr/>
            </p14:nvContentPartPr>
            <p14:xfrm>
              <a:off x="6741244" y="4568841"/>
              <a:ext cx="360" cy="360"/>
            </p14:xfrm>
          </p:contentPart>
        </mc:Choice>
        <mc:Fallback xmlns="">
          <p:pic>
            <p:nvPicPr>
              <p:cNvPr id="7" name="Freihand 6">
                <a:extLst>
                  <a:ext uri="{FF2B5EF4-FFF2-40B4-BE49-F238E27FC236}">
                    <a16:creationId xmlns:a16="http://schemas.microsoft.com/office/drawing/2014/main" id="{16CDB760-C3C4-80B8-4555-6997B00451BA}"/>
                  </a:ext>
                </a:extLst>
              </p:cNvPr>
              <p:cNvPicPr/>
              <p:nvPr/>
            </p:nvPicPr>
            <p:blipFill>
              <a:blip r:embed="rId11"/>
              <a:stretch>
                <a:fillRect/>
              </a:stretch>
            </p:blipFill>
            <p:spPr>
              <a:xfrm>
                <a:off x="6678244" y="4505841"/>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1" name="Freihand 10">
                <a:extLst>
                  <a:ext uri="{FF2B5EF4-FFF2-40B4-BE49-F238E27FC236}">
                    <a16:creationId xmlns:a16="http://schemas.microsoft.com/office/drawing/2014/main" id="{D5C0B0B9-61C4-53AD-B219-3F120FE4C2AB}"/>
                  </a:ext>
                </a:extLst>
              </p14:cNvPr>
              <p14:cNvContentPartPr/>
              <p14:nvPr/>
            </p14:nvContentPartPr>
            <p14:xfrm>
              <a:off x="8442964" y="4585761"/>
              <a:ext cx="720" cy="2379960"/>
            </p14:xfrm>
          </p:contentPart>
        </mc:Choice>
        <mc:Fallback xmlns="">
          <p:pic>
            <p:nvPicPr>
              <p:cNvPr id="11" name="Freihand 10">
                <a:extLst>
                  <a:ext uri="{FF2B5EF4-FFF2-40B4-BE49-F238E27FC236}">
                    <a16:creationId xmlns:a16="http://schemas.microsoft.com/office/drawing/2014/main" id="{D5C0B0B9-61C4-53AD-B219-3F120FE4C2AB}"/>
                  </a:ext>
                </a:extLst>
              </p:cNvPr>
              <p:cNvPicPr/>
              <p:nvPr/>
            </p:nvPicPr>
            <p:blipFill>
              <a:blip r:embed="rId13"/>
              <a:stretch>
                <a:fillRect/>
              </a:stretch>
            </p:blipFill>
            <p:spPr>
              <a:xfrm>
                <a:off x="8316964" y="4522761"/>
                <a:ext cx="252000" cy="2505600"/>
              </a:xfrm>
              <a:prstGeom prst="rect">
                <a:avLst/>
              </a:prstGeom>
            </p:spPr>
          </p:pic>
        </mc:Fallback>
      </mc:AlternateContent>
      <p:sp>
        <p:nvSpPr>
          <p:cNvPr id="5" name="Textfeld 4">
            <a:extLst>
              <a:ext uri="{FF2B5EF4-FFF2-40B4-BE49-F238E27FC236}">
                <a16:creationId xmlns:a16="http://schemas.microsoft.com/office/drawing/2014/main" id="{F9A78D82-39F8-1D60-0596-B8FEEFC92883}"/>
              </a:ext>
            </a:extLst>
          </p:cNvPr>
          <p:cNvSpPr txBox="1"/>
          <p:nvPr/>
        </p:nvSpPr>
        <p:spPr>
          <a:xfrm>
            <a:off x="8898385" y="3467267"/>
            <a:ext cx="1904822" cy="461665"/>
          </a:xfrm>
          <a:prstGeom prst="rect">
            <a:avLst/>
          </a:prstGeom>
          <a:noFill/>
        </p:spPr>
        <p:txBody>
          <a:bodyPr wrap="square">
            <a:spAutoFit/>
          </a:bodyPr>
          <a:lstStyle/>
          <a:p>
            <a:r>
              <a:rPr lang="de-DE" sz="2400" dirty="0">
                <a:solidFill>
                  <a:schemeClr val="bg1"/>
                </a:solidFill>
              </a:rPr>
              <a:t>Du kannst …</a:t>
            </a:r>
            <a:endParaRPr lang="de-DE" sz="2400" dirty="0">
              <a:solidFill>
                <a:schemeClr val="bg1"/>
              </a:solidFill>
              <a:latin typeface="+mj-lt"/>
            </a:endParaRPr>
          </a:p>
        </p:txBody>
      </p:sp>
    </p:spTree>
    <p:extLst>
      <p:ext uri="{BB962C8B-B14F-4D97-AF65-F5344CB8AC3E}">
        <p14:creationId xmlns:p14="http://schemas.microsoft.com/office/powerpoint/2010/main" val="29370879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C7E2FB-E35E-6B08-01BE-C2813CE24D05}"/>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EDE1A524-8DB9-C95F-21AC-3ECF7E4E8470}"/>
              </a:ext>
            </a:extLst>
          </p:cNvPr>
          <p:cNvSpPr>
            <a:spLocks noGrp="1"/>
          </p:cNvSpPr>
          <p:nvPr>
            <p:ph type="title"/>
          </p:nvPr>
        </p:nvSpPr>
        <p:spPr>
          <a:xfrm>
            <a:off x="838200" y="1104901"/>
            <a:ext cx="5664200" cy="3568700"/>
          </a:xfrm>
        </p:spPr>
        <p:txBody>
          <a:bodyPr>
            <a:noAutofit/>
          </a:bodyPr>
          <a:lstStyle/>
          <a:p>
            <a:r>
              <a:rPr lang="de-DE" sz="2800" dirty="0"/>
              <a:t>Manche Schleifen halten uns fest.</a:t>
            </a:r>
            <a:br>
              <a:rPr lang="de-DE" sz="2800" dirty="0"/>
            </a:br>
            <a:br>
              <a:rPr lang="de-DE" sz="2800" dirty="0"/>
            </a:br>
            <a:r>
              <a:rPr lang="de-DE" sz="2800" dirty="0"/>
              <a:t>Sie drehen sich immer weiter –</a:t>
            </a:r>
            <a:br>
              <a:rPr lang="de-DE" sz="2800" dirty="0"/>
            </a:br>
            <a:r>
              <a:rPr lang="de-DE" sz="2800" dirty="0"/>
              <a:t>aus Angst wird Rückzug,</a:t>
            </a:r>
            <a:br>
              <a:rPr lang="de-DE" sz="2800" dirty="0"/>
            </a:br>
            <a:r>
              <a:rPr lang="de-DE" sz="2800" dirty="0"/>
              <a:t>aus Rückzug entsteht Distanz,</a:t>
            </a:r>
            <a:br>
              <a:rPr lang="de-DE" sz="2800" dirty="0"/>
            </a:br>
            <a:r>
              <a:rPr lang="de-DE" sz="2800" dirty="0"/>
              <a:t>aus Distanz entsteht Misstrauen,</a:t>
            </a:r>
            <a:br>
              <a:rPr lang="de-DE" sz="2800" dirty="0"/>
            </a:br>
            <a:r>
              <a:rPr lang="de-DE" sz="2800" dirty="0"/>
              <a:t>und aus Misstrauen wieder Angst.</a:t>
            </a:r>
            <a:br>
              <a:rPr lang="de-DE" sz="2800" dirty="0"/>
            </a:br>
            <a:br>
              <a:rPr lang="de-DE" sz="2800" dirty="0"/>
            </a:br>
            <a:r>
              <a:rPr lang="de-DE" sz="2800" dirty="0"/>
              <a:t>So bleibt das System in sich gefangen.</a:t>
            </a:r>
          </a:p>
        </p:txBody>
      </p:sp>
      <p:pic>
        <p:nvPicPr>
          <p:cNvPr id="3" name="Grafik 2" descr="Ein Bild, das Kreativität enthält.&#10;&#10;KI-generierte Inhalte können fehlerhaft sein.">
            <a:extLst>
              <a:ext uri="{FF2B5EF4-FFF2-40B4-BE49-F238E27FC236}">
                <a16:creationId xmlns:a16="http://schemas.microsoft.com/office/drawing/2014/main" id="{4442070C-4792-EAFD-237F-A32ECBE1B1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57834" y="563032"/>
            <a:ext cx="2146301" cy="2146301"/>
          </a:xfrm>
          <a:prstGeom prst="rect">
            <a:avLst/>
          </a:prstGeom>
        </p:spPr>
      </p:pic>
      <p:pic>
        <p:nvPicPr>
          <p:cNvPr id="4" name="Grafik 3" descr="Ein Bild, das Kreativität enthält.&#10;&#10;KI-generierte Inhalte können fehlerhaft sein.">
            <a:extLst>
              <a:ext uri="{FF2B5EF4-FFF2-40B4-BE49-F238E27FC236}">
                <a16:creationId xmlns:a16="http://schemas.microsoft.com/office/drawing/2014/main" id="{ABAF0DF9-D84E-7F3E-EED3-CE0FCB52BA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6834" y="563031"/>
            <a:ext cx="2146301" cy="2146301"/>
          </a:xfrm>
          <a:prstGeom prst="rect">
            <a:avLst/>
          </a:prstGeom>
        </p:spPr>
      </p:pic>
      <p:pic>
        <p:nvPicPr>
          <p:cNvPr id="5" name="Grafik 4" descr="Ein Bild, das Kreativität enthält.&#10;&#10;KI-generierte Inhalte können fehlerhaft sein.">
            <a:extLst>
              <a:ext uri="{FF2B5EF4-FFF2-40B4-BE49-F238E27FC236}">
                <a16:creationId xmlns:a16="http://schemas.microsoft.com/office/drawing/2014/main" id="{16ECB8AC-C9E2-9CD6-B2B1-062AEDD812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57834" y="3429000"/>
            <a:ext cx="2146301" cy="2146301"/>
          </a:xfrm>
          <a:prstGeom prst="rect">
            <a:avLst/>
          </a:prstGeom>
        </p:spPr>
      </p:pic>
      <p:pic>
        <p:nvPicPr>
          <p:cNvPr id="6" name="Grafik 5" descr="Ein Bild, das Kreativität enthält.&#10;&#10;KI-generierte Inhalte können fehlerhaft sein.">
            <a:extLst>
              <a:ext uri="{FF2B5EF4-FFF2-40B4-BE49-F238E27FC236}">
                <a16:creationId xmlns:a16="http://schemas.microsoft.com/office/drawing/2014/main" id="{E0A421F1-CC3E-C3CF-33D2-3E7BD37833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6834" y="3429000"/>
            <a:ext cx="2146301" cy="2146301"/>
          </a:xfrm>
          <a:prstGeom prst="rect">
            <a:avLst/>
          </a:prstGeom>
        </p:spPr>
      </p:pic>
      <p:pic>
        <p:nvPicPr>
          <p:cNvPr id="7" name="Grafik 6" descr="Ein Bild, das Logo, Grafiken, Symbol, Grafikdesign enthält.&#10;&#10;KI-generierte Inhalte können fehlerhaft sein.">
            <a:extLst>
              <a:ext uri="{FF2B5EF4-FFF2-40B4-BE49-F238E27FC236}">
                <a16:creationId xmlns:a16="http://schemas.microsoft.com/office/drawing/2014/main" id="{8E77AB0E-5DE5-F59A-A101-9B1F86B352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3900835" flipH="1">
            <a:off x="8656840" y="962476"/>
            <a:ext cx="1499070" cy="1499070"/>
          </a:xfrm>
          <a:prstGeom prst="rect">
            <a:avLst/>
          </a:prstGeom>
        </p:spPr>
      </p:pic>
      <p:pic>
        <p:nvPicPr>
          <p:cNvPr id="8" name="Grafik 7" descr="Ein Bild, das Logo, Grafiken, Symbol, Grafikdesign enthält.&#10;&#10;KI-generierte Inhalte können fehlerhaft sein.">
            <a:extLst>
              <a:ext uri="{FF2B5EF4-FFF2-40B4-BE49-F238E27FC236}">
                <a16:creationId xmlns:a16="http://schemas.microsoft.com/office/drawing/2014/main" id="{B0BBC11C-D01C-5249-521F-C99E7CD49C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9555242" flipH="1">
            <a:off x="9885930" y="2200913"/>
            <a:ext cx="1499070" cy="1499070"/>
          </a:xfrm>
          <a:prstGeom prst="rect">
            <a:avLst/>
          </a:prstGeom>
        </p:spPr>
      </p:pic>
      <p:pic>
        <p:nvPicPr>
          <p:cNvPr id="9" name="Grafik 8" descr="Ein Bild, das Logo, Grafiken, Symbol, Grafikdesign enthält.&#10;&#10;KI-generierte Inhalte können fehlerhaft sein.">
            <a:extLst>
              <a:ext uri="{FF2B5EF4-FFF2-40B4-BE49-F238E27FC236}">
                <a16:creationId xmlns:a16="http://schemas.microsoft.com/office/drawing/2014/main" id="{7F10D866-6A29-F414-BCC8-00CD4A9CEF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5027272" flipH="1">
            <a:off x="8576546" y="3399133"/>
            <a:ext cx="1499070" cy="1499070"/>
          </a:xfrm>
          <a:prstGeom prst="rect">
            <a:avLst/>
          </a:prstGeom>
        </p:spPr>
      </p:pic>
      <p:pic>
        <p:nvPicPr>
          <p:cNvPr id="10" name="Grafik 9" descr="Ein Bild, das Logo, Grafiken, Symbol, Grafikdesign enthält.&#10;&#10;KI-generierte Inhalte können fehlerhaft sein.">
            <a:extLst>
              <a:ext uri="{FF2B5EF4-FFF2-40B4-BE49-F238E27FC236}">
                <a16:creationId xmlns:a16="http://schemas.microsoft.com/office/drawing/2014/main" id="{5B97A296-4BD5-9CC0-1999-4B9151B6F0D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0206736" flipH="1">
            <a:off x="7160449" y="2139716"/>
            <a:ext cx="1499070" cy="1499070"/>
          </a:xfrm>
          <a:prstGeom prst="rect">
            <a:avLst/>
          </a:prstGeom>
        </p:spPr>
      </p:pic>
      <p:sp>
        <p:nvSpPr>
          <p:cNvPr id="12" name="Textfeld 11">
            <a:extLst>
              <a:ext uri="{FF2B5EF4-FFF2-40B4-BE49-F238E27FC236}">
                <a16:creationId xmlns:a16="http://schemas.microsoft.com/office/drawing/2014/main" id="{579E5719-103A-4348-3A5E-41CD2508FD1D}"/>
              </a:ext>
            </a:extLst>
          </p:cNvPr>
          <p:cNvSpPr txBox="1"/>
          <p:nvPr/>
        </p:nvSpPr>
        <p:spPr>
          <a:xfrm>
            <a:off x="7330876" y="1250714"/>
            <a:ext cx="1330136" cy="369332"/>
          </a:xfrm>
          <a:prstGeom prst="rect">
            <a:avLst/>
          </a:prstGeom>
          <a:noFill/>
        </p:spPr>
        <p:txBody>
          <a:bodyPr wrap="square">
            <a:spAutoFit/>
          </a:bodyPr>
          <a:lstStyle/>
          <a:p>
            <a:r>
              <a:rPr lang="de-DE" dirty="0">
                <a:solidFill>
                  <a:schemeClr val="bg1"/>
                </a:solidFill>
                <a:latin typeface="+mj-lt"/>
              </a:rPr>
              <a:t>😨(Angst) </a:t>
            </a:r>
          </a:p>
        </p:txBody>
      </p:sp>
      <p:sp>
        <p:nvSpPr>
          <p:cNvPr id="14" name="Textfeld 13">
            <a:extLst>
              <a:ext uri="{FF2B5EF4-FFF2-40B4-BE49-F238E27FC236}">
                <a16:creationId xmlns:a16="http://schemas.microsoft.com/office/drawing/2014/main" id="{44323B47-0DB2-EB1A-E161-7ADFF80A0DBF}"/>
              </a:ext>
            </a:extLst>
          </p:cNvPr>
          <p:cNvSpPr txBox="1"/>
          <p:nvPr/>
        </p:nvSpPr>
        <p:spPr>
          <a:xfrm>
            <a:off x="7147370" y="4158456"/>
            <a:ext cx="1697147" cy="369332"/>
          </a:xfrm>
          <a:prstGeom prst="rect">
            <a:avLst/>
          </a:prstGeom>
          <a:noFill/>
        </p:spPr>
        <p:txBody>
          <a:bodyPr wrap="square">
            <a:spAutoFit/>
          </a:bodyPr>
          <a:lstStyle/>
          <a:p>
            <a:r>
              <a:rPr lang="de-DE" dirty="0">
                <a:solidFill>
                  <a:schemeClr val="bg1"/>
                </a:solidFill>
                <a:latin typeface="+mj-lt"/>
              </a:rPr>
              <a:t>🚶‍♂️(Rückzug)</a:t>
            </a:r>
          </a:p>
        </p:txBody>
      </p:sp>
      <p:sp>
        <p:nvSpPr>
          <p:cNvPr id="16" name="Textfeld 15">
            <a:extLst>
              <a:ext uri="{FF2B5EF4-FFF2-40B4-BE49-F238E27FC236}">
                <a16:creationId xmlns:a16="http://schemas.microsoft.com/office/drawing/2014/main" id="{9DB5AE8D-9C3A-6C40-F7EC-7656928B8847}"/>
              </a:ext>
            </a:extLst>
          </p:cNvPr>
          <p:cNvSpPr txBox="1"/>
          <p:nvPr/>
        </p:nvSpPr>
        <p:spPr>
          <a:xfrm>
            <a:off x="10130822" y="4128976"/>
            <a:ext cx="1471083" cy="369332"/>
          </a:xfrm>
          <a:prstGeom prst="rect">
            <a:avLst/>
          </a:prstGeom>
          <a:noFill/>
        </p:spPr>
        <p:txBody>
          <a:bodyPr wrap="square">
            <a:spAutoFit/>
          </a:bodyPr>
          <a:lstStyle/>
          <a:p>
            <a:r>
              <a:rPr lang="de-DE" dirty="0">
                <a:solidFill>
                  <a:schemeClr val="bg1"/>
                </a:solidFill>
                <a:latin typeface="+mj-lt"/>
              </a:rPr>
              <a:t>😐(Distanz)</a:t>
            </a:r>
          </a:p>
        </p:txBody>
      </p:sp>
      <p:sp>
        <p:nvSpPr>
          <p:cNvPr id="18" name="Textfeld 17">
            <a:extLst>
              <a:ext uri="{FF2B5EF4-FFF2-40B4-BE49-F238E27FC236}">
                <a16:creationId xmlns:a16="http://schemas.microsoft.com/office/drawing/2014/main" id="{9D6825B8-69A8-173E-77CE-111D794182A2}"/>
              </a:ext>
            </a:extLst>
          </p:cNvPr>
          <p:cNvSpPr txBox="1"/>
          <p:nvPr/>
        </p:nvSpPr>
        <p:spPr>
          <a:xfrm>
            <a:off x="9979503" y="1282699"/>
            <a:ext cx="1773719" cy="338554"/>
          </a:xfrm>
          <a:prstGeom prst="rect">
            <a:avLst/>
          </a:prstGeom>
          <a:noFill/>
        </p:spPr>
        <p:txBody>
          <a:bodyPr wrap="square">
            <a:spAutoFit/>
          </a:bodyPr>
          <a:lstStyle/>
          <a:p>
            <a:r>
              <a:rPr lang="de-DE" sz="1600" dirty="0">
                <a:solidFill>
                  <a:schemeClr val="bg1"/>
                </a:solidFill>
                <a:latin typeface="+mj-lt"/>
              </a:rPr>
              <a:t>🤨(Misstrauen)</a:t>
            </a:r>
          </a:p>
        </p:txBody>
      </p:sp>
    </p:spTree>
    <p:extLst>
      <p:ext uri="{BB962C8B-B14F-4D97-AF65-F5344CB8AC3E}">
        <p14:creationId xmlns:p14="http://schemas.microsoft.com/office/powerpoint/2010/main" val="768222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F5CC5A-A5F6-9F8E-5532-4D65B517BB1E}"/>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34762AC2-1769-3606-F3F8-9456A702C643}"/>
              </a:ext>
            </a:extLst>
          </p:cNvPr>
          <p:cNvSpPr>
            <a:spLocks noGrp="1"/>
          </p:cNvSpPr>
          <p:nvPr>
            <p:ph type="title"/>
          </p:nvPr>
        </p:nvSpPr>
        <p:spPr>
          <a:xfrm>
            <a:off x="787681" y="533400"/>
            <a:ext cx="5987047" cy="5791199"/>
          </a:xfrm>
        </p:spPr>
        <p:txBody>
          <a:bodyPr>
            <a:noAutofit/>
          </a:bodyPr>
          <a:lstStyle/>
          <a:p>
            <a:r>
              <a:rPr lang="de-DE" sz="2800" dirty="0"/>
              <a:t>Vielleicht hat diese Schleife</a:t>
            </a:r>
            <a:br>
              <a:rPr lang="de-DE" sz="2800" dirty="0"/>
            </a:br>
            <a:r>
              <a:rPr lang="de-DE" sz="2800" dirty="0"/>
              <a:t>bei manchen von euch etwas ausgelöst.</a:t>
            </a:r>
            <a:br>
              <a:rPr lang="de-DE" sz="2800" dirty="0"/>
            </a:br>
            <a:br>
              <a:rPr lang="de-DE" sz="2800" dirty="0"/>
            </a:br>
            <a:r>
              <a:rPr lang="de-DE" sz="2800" dirty="0"/>
              <a:t>Eine kleine innere Bewegung –</a:t>
            </a:r>
            <a:br>
              <a:rPr lang="de-DE" sz="2800" dirty="0"/>
            </a:br>
            <a:r>
              <a:rPr lang="de-DE" sz="2800" dirty="0"/>
              <a:t>vielleicht ein Wiedererkennen,</a:t>
            </a:r>
            <a:br>
              <a:rPr lang="de-DE" sz="2800" dirty="0"/>
            </a:br>
            <a:r>
              <a:rPr lang="de-DE" sz="2800" dirty="0"/>
              <a:t>vielleicht ein Unbehagen.</a:t>
            </a:r>
            <a:br>
              <a:rPr lang="de-DE" sz="2800" dirty="0"/>
            </a:br>
            <a:br>
              <a:rPr lang="de-DE" sz="2800" dirty="0"/>
            </a:br>
            <a:r>
              <a:rPr lang="de-DE" sz="2800" dirty="0"/>
              <a:t>In der Kybernetik nennt man das </a:t>
            </a:r>
            <a:r>
              <a:rPr lang="de-DE" sz="2800" i="1" dirty="0"/>
              <a:t>Perturbation</a:t>
            </a:r>
            <a:r>
              <a:rPr lang="de-DE" sz="2800" dirty="0"/>
              <a:t> –</a:t>
            </a:r>
            <a:br>
              <a:rPr lang="de-DE" sz="2800" dirty="0"/>
            </a:br>
            <a:r>
              <a:rPr lang="de-DE" sz="2800" dirty="0"/>
              <a:t>eine kleine Störung,</a:t>
            </a:r>
            <a:br>
              <a:rPr lang="de-DE" sz="2800" dirty="0"/>
            </a:br>
            <a:r>
              <a:rPr lang="de-DE" sz="2800" dirty="0"/>
              <a:t>die ein System in Bewegung bringt.</a:t>
            </a:r>
            <a:br>
              <a:rPr lang="de-DE" sz="2800" dirty="0"/>
            </a:br>
            <a:br>
              <a:rPr lang="de-DE" sz="2800" dirty="0"/>
            </a:br>
            <a:r>
              <a:rPr lang="de-DE" sz="2800" dirty="0"/>
              <a:t>Und manchmal</a:t>
            </a:r>
            <a:br>
              <a:rPr lang="de-DE" sz="2800" dirty="0"/>
            </a:br>
            <a:r>
              <a:rPr lang="de-DE" sz="2800" dirty="0"/>
              <a:t>ist genau das der Anfang von Veränderung. 🌱</a:t>
            </a:r>
          </a:p>
        </p:txBody>
      </p:sp>
      <p:pic>
        <p:nvPicPr>
          <p:cNvPr id="3" name="Grafik 2" descr="Ein Bild, das Kreativität enthält.&#10;&#10;KI-generierte Inhalte können fehlerhaft sein.">
            <a:extLst>
              <a:ext uri="{FF2B5EF4-FFF2-40B4-BE49-F238E27FC236}">
                <a16:creationId xmlns:a16="http://schemas.microsoft.com/office/drawing/2014/main" id="{54FF4DF7-EB01-EA4B-86A2-C244B46114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57834" y="563032"/>
            <a:ext cx="2146301" cy="2146301"/>
          </a:xfrm>
          <a:prstGeom prst="rect">
            <a:avLst/>
          </a:prstGeom>
        </p:spPr>
      </p:pic>
      <p:pic>
        <p:nvPicPr>
          <p:cNvPr id="4" name="Grafik 3" descr="Ein Bild, das Kreativität enthält.&#10;&#10;KI-generierte Inhalte können fehlerhaft sein.">
            <a:extLst>
              <a:ext uri="{FF2B5EF4-FFF2-40B4-BE49-F238E27FC236}">
                <a16:creationId xmlns:a16="http://schemas.microsoft.com/office/drawing/2014/main" id="{A14F0B36-6790-D180-DE5D-F35FB02AC7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6834" y="563031"/>
            <a:ext cx="2146301" cy="2146301"/>
          </a:xfrm>
          <a:prstGeom prst="rect">
            <a:avLst/>
          </a:prstGeom>
        </p:spPr>
      </p:pic>
      <p:pic>
        <p:nvPicPr>
          <p:cNvPr id="5" name="Grafik 4" descr="Ein Bild, das Kreativität enthält.&#10;&#10;KI-generierte Inhalte können fehlerhaft sein.">
            <a:extLst>
              <a:ext uri="{FF2B5EF4-FFF2-40B4-BE49-F238E27FC236}">
                <a16:creationId xmlns:a16="http://schemas.microsoft.com/office/drawing/2014/main" id="{D8B27CFD-6E10-9172-9968-22C8262823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57834" y="3429000"/>
            <a:ext cx="2146301" cy="2146301"/>
          </a:xfrm>
          <a:prstGeom prst="rect">
            <a:avLst/>
          </a:prstGeom>
        </p:spPr>
      </p:pic>
      <p:pic>
        <p:nvPicPr>
          <p:cNvPr id="6" name="Grafik 5" descr="Ein Bild, das Kreativität enthält.&#10;&#10;KI-generierte Inhalte können fehlerhaft sein.">
            <a:extLst>
              <a:ext uri="{FF2B5EF4-FFF2-40B4-BE49-F238E27FC236}">
                <a16:creationId xmlns:a16="http://schemas.microsoft.com/office/drawing/2014/main" id="{42ECCD85-A103-0701-F09D-CD07B413B6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6834" y="3429000"/>
            <a:ext cx="2146301" cy="2146301"/>
          </a:xfrm>
          <a:prstGeom prst="rect">
            <a:avLst/>
          </a:prstGeom>
        </p:spPr>
      </p:pic>
      <p:pic>
        <p:nvPicPr>
          <p:cNvPr id="7" name="Grafik 6" descr="Ein Bild, das Logo, Grafiken, Symbol, Grafikdesign enthält.&#10;&#10;KI-generierte Inhalte können fehlerhaft sein.">
            <a:extLst>
              <a:ext uri="{FF2B5EF4-FFF2-40B4-BE49-F238E27FC236}">
                <a16:creationId xmlns:a16="http://schemas.microsoft.com/office/drawing/2014/main" id="{1C243168-2C01-E1F4-7253-69F8879D5C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3900835" flipH="1">
            <a:off x="8656840" y="962476"/>
            <a:ext cx="1499070" cy="1499070"/>
          </a:xfrm>
          <a:prstGeom prst="rect">
            <a:avLst/>
          </a:prstGeom>
        </p:spPr>
      </p:pic>
      <p:pic>
        <p:nvPicPr>
          <p:cNvPr id="8" name="Grafik 7" descr="Ein Bild, das Logo, Grafiken, Symbol, Grafikdesign enthält.&#10;&#10;KI-generierte Inhalte können fehlerhaft sein.">
            <a:extLst>
              <a:ext uri="{FF2B5EF4-FFF2-40B4-BE49-F238E27FC236}">
                <a16:creationId xmlns:a16="http://schemas.microsoft.com/office/drawing/2014/main" id="{4B2C1FE8-392D-C293-A948-A2BE590B59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9555242" flipH="1">
            <a:off x="9885930" y="2200913"/>
            <a:ext cx="1499070" cy="1499070"/>
          </a:xfrm>
          <a:prstGeom prst="rect">
            <a:avLst/>
          </a:prstGeom>
        </p:spPr>
      </p:pic>
      <p:pic>
        <p:nvPicPr>
          <p:cNvPr id="9" name="Grafik 8" descr="Ein Bild, das Logo, Grafiken, Symbol, Grafikdesign enthält.&#10;&#10;KI-generierte Inhalte können fehlerhaft sein.">
            <a:extLst>
              <a:ext uri="{FF2B5EF4-FFF2-40B4-BE49-F238E27FC236}">
                <a16:creationId xmlns:a16="http://schemas.microsoft.com/office/drawing/2014/main" id="{DAA687A7-A0A0-A430-42A2-5509BBFE6F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5027272" flipH="1">
            <a:off x="8576546" y="3399133"/>
            <a:ext cx="1499070" cy="1499070"/>
          </a:xfrm>
          <a:prstGeom prst="rect">
            <a:avLst/>
          </a:prstGeom>
        </p:spPr>
      </p:pic>
      <p:pic>
        <p:nvPicPr>
          <p:cNvPr id="10" name="Grafik 9" descr="Ein Bild, das Logo, Grafiken, Symbol, Grafikdesign enthält.&#10;&#10;KI-generierte Inhalte können fehlerhaft sein.">
            <a:extLst>
              <a:ext uri="{FF2B5EF4-FFF2-40B4-BE49-F238E27FC236}">
                <a16:creationId xmlns:a16="http://schemas.microsoft.com/office/drawing/2014/main" id="{302C1BC7-CB39-AC44-3B18-EE298AE68E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0206736" flipH="1">
            <a:off x="7160449" y="2139716"/>
            <a:ext cx="1499070" cy="1499070"/>
          </a:xfrm>
          <a:prstGeom prst="rect">
            <a:avLst/>
          </a:prstGeom>
        </p:spPr>
      </p:pic>
      <p:sp>
        <p:nvSpPr>
          <p:cNvPr id="12" name="Textfeld 11">
            <a:extLst>
              <a:ext uri="{FF2B5EF4-FFF2-40B4-BE49-F238E27FC236}">
                <a16:creationId xmlns:a16="http://schemas.microsoft.com/office/drawing/2014/main" id="{EC8020F7-7173-0738-F75E-A5C3F1AE3BE1}"/>
              </a:ext>
            </a:extLst>
          </p:cNvPr>
          <p:cNvSpPr txBox="1"/>
          <p:nvPr/>
        </p:nvSpPr>
        <p:spPr>
          <a:xfrm>
            <a:off x="7210845" y="1282699"/>
            <a:ext cx="1513642" cy="338554"/>
          </a:xfrm>
          <a:prstGeom prst="rect">
            <a:avLst/>
          </a:prstGeom>
          <a:noFill/>
        </p:spPr>
        <p:txBody>
          <a:bodyPr wrap="square">
            <a:spAutoFit/>
          </a:bodyPr>
          <a:lstStyle/>
          <a:p>
            <a:r>
              <a:rPr lang="de-DE" sz="1600" dirty="0"/>
              <a:t>👁️</a:t>
            </a:r>
            <a:r>
              <a:rPr lang="de-DE" sz="1600" dirty="0">
                <a:solidFill>
                  <a:schemeClr val="bg1"/>
                </a:solidFill>
                <a:latin typeface="+mj-lt"/>
              </a:rPr>
              <a:t>(Erkennen) </a:t>
            </a:r>
          </a:p>
        </p:txBody>
      </p:sp>
      <p:sp>
        <p:nvSpPr>
          <p:cNvPr id="14" name="Textfeld 13">
            <a:extLst>
              <a:ext uri="{FF2B5EF4-FFF2-40B4-BE49-F238E27FC236}">
                <a16:creationId xmlns:a16="http://schemas.microsoft.com/office/drawing/2014/main" id="{1A9F1068-E3B0-918A-E6E6-45DE663FB4BF}"/>
              </a:ext>
            </a:extLst>
          </p:cNvPr>
          <p:cNvSpPr txBox="1"/>
          <p:nvPr/>
        </p:nvSpPr>
        <p:spPr>
          <a:xfrm>
            <a:off x="7061410" y="4159754"/>
            <a:ext cx="1697147" cy="338554"/>
          </a:xfrm>
          <a:prstGeom prst="rect">
            <a:avLst/>
          </a:prstGeom>
          <a:noFill/>
        </p:spPr>
        <p:txBody>
          <a:bodyPr wrap="square">
            <a:spAutoFit/>
          </a:bodyPr>
          <a:lstStyle/>
          <a:p>
            <a:r>
              <a:rPr lang="de-DE" sz="1600" dirty="0"/>
              <a:t>💭</a:t>
            </a:r>
            <a:r>
              <a:rPr lang="de-DE" sz="1600" dirty="0">
                <a:solidFill>
                  <a:schemeClr val="bg1"/>
                </a:solidFill>
                <a:latin typeface="+mj-lt"/>
              </a:rPr>
              <a:t>(Reflektieren)</a:t>
            </a:r>
          </a:p>
        </p:txBody>
      </p:sp>
      <p:sp>
        <p:nvSpPr>
          <p:cNvPr id="16" name="Textfeld 15">
            <a:extLst>
              <a:ext uri="{FF2B5EF4-FFF2-40B4-BE49-F238E27FC236}">
                <a16:creationId xmlns:a16="http://schemas.microsoft.com/office/drawing/2014/main" id="{3DBF74D8-1E5C-84F8-B65A-10FA5DF88836}"/>
              </a:ext>
            </a:extLst>
          </p:cNvPr>
          <p:cNvSpPr txBox="1"/>
          <p:nvPr/>
        </p:nvSpPr>
        <p:spPr>
          <a:xfrm>
            <a:off x="10130822" y="4128976"/>
            <a:ext cx="1471083" cy="369332"/>
          </a:xfrm>
          <a:prstGeom prst="rect">
            <a:avLst/>
          </a:prstGeom>
          <a:noFill/>
        </p:spPr>
        <p:txBody>
          <a:bodyPr wrap="square">
            <a:spAutoFit/>
          </a:bodyPr>
          <a:lstStyle/>
          <a:p>
            <a:r>
              <a:rPr lang="de-DE" dirty="0"/>
              <a:t>💬</a:t>
            </a:r>
            <a:r>
              <a:rPr lang="de-DE" dirty="0">
                <a:solidFill>
                  <a:schemeClr val="bg1"/>
                </a:solidFill>
                <a:latin typeface="+mj-lt"/>
              </a:rPr>
              <a:t>(Reden)</a:t>
            </a:r>
          </a:p>
        </p:txBody>
      </p:sp>
      <p:sp>
        <p:nvSpPr>
          <p:cNvPr id="18" name="Textfeld 17">
            <a:extLst>
              <a:ext uri="{FF2B5EF4-FFF2-40B4-BE49-F238E27FC236}">
                <a16:creationId xmlns:a16="http://schemas.microsoft.com/office/drawing/2014/main" id="{AB484F55-A13E-0BF9-857D-9896D9EE68E0}"/>
              </a:ext>
            </a:extLst>
          </p:cNvPr>
          <p:cNvSpPr txBox="1"/>
          <p:nvPr/>
        </p:nvSpPr>
        <p:spPr>
          <a:xfrm>
            <a:off x="10113390" y="1278408"/>
            <a:ext cx="1773719" cy="338554"/>
          </a:xfrm>
          <a:prstGeom prst="rect">
            <a:avLst/>
          </a:prstGeom>
          <a:noFill/>
        </p:spPr>
        <p:txBody>
          <a:bodyPr wrap="square">
            <a:spAutoFit/>
          </a:bodyPr>
          <a:lstStyle/>
          <a:p>
            <a:r>
              <a:rPr lang="de-DE" sz="1600" dirty="0"/>
              <a:t>🤝</a:t>
            </a:r>
            <a:r>
              <a:rPr lang="de-DE" sz="1600" dirty="0">
                <a:solidFill>
                  <a:schemeClr val="bg1"/>
                </a:solidFill>
                <a:latin typeface="+mj-lt"/>
              </a:rPr>
              <a:t>(Wandel)</a:t>
            </a:r>
          </a:p>
        </p:txBody>
      </p:sp>
    </p:spTree>
    <p:extLst>
      <p:ext uri="{BB962C8B-B14F-4D97-AF65-F5344CB8AC3E}">
        <p14:creationId xmlns:p14="http://schemas.microsoft.com/office/powerpoint/2010/main" val="2663928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57E7F6-D6D3-299B-4B5C-B6C81CE33277}"/>
            </a:ext>
          </a:extLst>
        </p:cNvPr>
        <p:cNvGrpSpPr/>
        <p:nvPr/>
      </p:nvGrpSpPr>
      <p:grpSpPr>
        <a:xfrm>
          <a:off x="0" y="0"/>
          <a:ext cx="0" cy="0"/>
          <a:chOff x="0" y="0"/>
          <a:chExt cx="0" cy="0"/>
        </a:xfrm>
      </p:grpSpPr>
      <p:pic>
        <p:nvPicPr>
          <p:cNvPr id="27" name="Grafik 26" descr="Ein Bild, das Kreativität enthält.&#10;&#10;KI-generierte Inhalte können fehlerhaft sein.">
            <a:extLst>
              <a:ext uri="{FF2B5EF4-FFF2-40B4-BE49-F238E27FC236}">
                <a16:creationId xmlns:a16="http://schemas.microsoft.com/office/drawing/2014/main" id="{D8E07287-86CC-7D87-70BE-F6D0B05B5A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30021" y="2671233"/>
            <a:ext cx="2146301" cy="2146301"/>
          </a:xfrm>
          <a:prstGeom prst="rect">
            <a:avLst/>
          </a:prstGeom>
        </p:spPr>
      </p:pic>
      <p:pic>
        <p:nvPicPr>
          <p:cNvPr id="45" name="Grafik 44" descr="Ein Bild, das Logo, Grafiken, Symbol, Grafikdesign enthält.&#10;&#10;KI-generierte Inhalte können fehlerhaft sein.">
            <a:extLst>
              <a:ext uri="{FF2B5EF4-FFF2-40B4-BE49-F238E27FC236}">
                <a16:creationId xmlns:a16="http://schemas.microsoft.com/office/drawing/2014/main" id="{E748A944-073E-52E8-25E8-89383269F0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8730123" flipH="1">
            <a:off x="7972449" y="1281385"/>
            <a:ext cx="2268967" cy="2268967"/>
          </a:xfrm>
          <a:prstGeom prst="rect">
            <a:avLst/>
          </a:prstGeom>
        </p:spPr>
      </p:pic>
      <p:pic>
        <p:nvPicPr>
          <p:cNvPr id="41" name="Grafik 40" descr="Ein Bild, das Logo, Grafiken, Symbol, Grafikdesign enthält.&#10;&#10;KI-generierte Inhalte können fehlerhaft sein.">
            <a:extLst>
              <a:ext uri="{FF2B5EF4-FFF2-40B4-BE49-F238E27FC236}">
                <a16:creationId xmlns:a16="http://schemas.microsoft.com/office/drawing/2014/main" id="{A80E7838-5EE5-5D5C-16B8-0AAE6B4F74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9496785" flipH="1">
            <a:off x="8637342" y="1241468"/>
            <a:ext cx="2268967" cy="2268967"/>
          </a:xfrm>
          <a:prstGeom prst="rect">
            <a:avLst/>
          </a:prstGeom>
        </p:spPr>
      </p:pic>
      <p:pic>
        <p:nvPicPr>
          <p:cNvPr id="25" name="Grafik 24" descr="Ein Bild, das Kreativität enthält.&#10;&#10;KI-generierte Inhalte können fehlerhaft sein.">
            <a:extLst>
              <a:ext uri="{FF2B5EF4-FFF2-40B4-BE49-F238E27FC236}">
                <a16:creationId xmlns:a16="http://schemas.microsoft.com/office/drawing/2014/main" id="{274EBADF-F406-AC53-D46D-EC943D1E7B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49035" y="4052161"/>
            <a:ext cx="2146301" cy="2146301"/>
          </a:xfrm>
          <a:prstGeom prst="rect">
            <a:avLst/>
          </a:prstGeom>
        </p:spPr>
      </p:pic>
      <p:pic>
        <p:nvPicPr>
          <p:cNvPr id="40" name="Grafik 39" descr="Ein Bild, das Logo, Grafiken, Symbol, Grafikdesign enthält.&#10;&#10;KI-generierte Inhalte können fehlerhaft sein.">
            <a:extLst>
              <a:ext uri="{FF2B5EF4-FFF2-40B4-BE49-F238E27FC236}">
                <a16:creationId xmlns:a16="http://schemas.microsoft.com/office/drawing/2014/main" id="{4FCA0CFC-8D11-BCD7-3C47-7200CECF90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0624097" flipH="1">
            <a:off x="6490908" y="2830122"/>
            <a:ext cx="2268967" cy="2268967"/>
          </a:xfrm>
          <a:prstGeom prst="rect">
            <a:avLst/>
          </a:prstGeom>
        </p:spPr>
      </p:pic>
      <p:pic>
        <p:nvPicPr>
          <p:cNvPr id="23" name="Grafik 22" descr="Ein Bild, das Kreativität enthält.&#10;&#10;KI-generierte Inhalte können fehlerhaft sein.">
            <a:extLst>
              <a:ext uri="{FF2B5EF4-FFF2-40B4-BE49-F238E27FC236}">
                <a16:creationId xmlns:a16="http://schemas.microsoft.com/office/drawing/2014/main" id="{AA96CE93-B82B-A4F9-C20F-F50C0AD442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03555" y="2671234"/>
            <a:ext cx="2146301" cy="2146301"/>
          </a:xfrm>
          <a:prstGeom prst="rect">
            <a:avLst/>
          </a:prstGeom>
        </p:spPr>
      </p:pic>
      <p:pic>
        <p:nvPicPr>
          <p:cNvPr id="37" name="Grafik 36" descr="Ein Bild, das Logo, Grafiken, Symbol, Grafikdesign enthält.&#10;&#10;KI-generierte Inhalte können fehlerhaft sein.">
            <a:extLst>
              <a:ext uri="{FF2B5EF4-FFF2-40B4-BE49-F238E27FC236}">
                <a16:creationId xmlns:a16="http://schemas.microsoft.com/office/drawing/2014/main" id="{A385F84F-49F9-6C5B-37A2-72757AE320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718136" flipH="1">
            <a:off x="7018381" y="1904344"/>
            <a:ext cx="2268967" cy="2268967"/>
          </a:xfrm>
          <a:prstGeom prst="rect">
            <a:avLst/>
          </a:prstGeom>
        </p:spPr>
      </p:pic>
      <p:sp>
        <p:nvSpPr>
          <p:cNvPr id="2" name="Titel 1">
            <a:extLst>
              <a:ext uri="{FF2B5EF4-FFF2-40B4-BE49-F238E27FC236}">
                <a16:creationId xmlns:a16="http://schemas.microsoft.com/office/drawing/2014/main" id="{69FEA77F-BDFF-43A1-23B8-B1100E522B20}"/>
              </a:ext>
            </a:extLst>
          </p:cNvPr>
          <p:cNvSpPr>
            <a:spLocks noGrp="1"/>
          </p:cNvSpPr>
          <p:nvPr>
            <p:ph type="title"/>
          </p:nvPr>
        </p:nvSpPr>
        <p:spPr>
          <a:xfrm>
            <a:off x="787681" y="533400"/>
            <a:ext cx="5987047" cy="5850467"/>
          </a:xfrm>
        </p:spPr>
        <p:txBody>
          <a:bodyPr>
            <a:noAutofit/>
          </a:bodyPr>
          <a:lstStyle/>
          <a:p>
            <a:r>
              <a:rPr lang="de-DE" sz="2000" dirty="0"/>
              <a:t>Was als Forschung über Steuerung und Rückkopplung begann – mit Wiener, Bertalanffy und den frühen Systemdenkern – wuchs durch Foerster, Bateson, Maturana und Varela zu einer neuen Sicht auf Leben und Bewusstsein.</a:t>
            </a:r>
            <a:br>
              <a:rPr lang="de-DE" sz="2000" dirty="0"/>
            </a:br>
            <a:br>
              <a:rPr lang="de-DE" sz="2000" dirty="0"/>
            </a:br>
            <a:r>
              <a:rPr lang="de-DE" sz="2000" dirty="0"/>
              <a:t>Luhmann, Laszlo und viele andere</a:t>
            </a:r>
            <a:br>
              <a:rPr lang="de-DE" sz="2000" dirty="0"/>
            </a:br>
            <a:r>
              <a:rPr lang="de-DE" sz="2000" dirty="0"/>
              <a:t>öffneten diese Perspektive weiter –</a:t>
            </a:r>
            <a:br>
              <a:rPr lang="de-DE" sz="2000" dirty="0"/>
            </a:br>
            <a:r>
              <a:rPr lang="de-DE" sz="2000" dirty="0"/>
              <a:t>hin zu Gesellschaft, Sinn und Welt.</a:t>
            </a:r>
            <a:br>
              <a:rPr lang="de-DE" sz="2000" dirty="0"/>
            </a:br>
            <a:br>
              <a:rPr lang="de-DE" sz="2000" dirty="0"/>
            </a:br>
            <a:r>
              <a:rPr lang="de-DE" sz="2000" dirty="0"/>
              <a:t>Heute erkennen wir:</a:t>
            </a:r>
            <a:br>
              <a:rPr lang="de-DE" sz="2000" dirty="0"/>
            </a:br>
            <a:r>
              <a:rPr lang="de-DE" sz="2000" dirty="0"/>
              <a:t>all das war nie nur Technik oder Theorie.</a:t>
            </a:r>
            <a:br>
              <a:rPr lang="de-DE" sz="2000" dirty="0"/>
            </a:br>
            <a:r>
              <a:rPr lang="de-DE" sz="2000" dirty="0"/>
              <a:t>Es war der Versuch, zu verstehen,</a:t>
            </a:r>
            <a:br>
              <a:rPr lang="de-DE" sz="2000" dirty="0"/>
            </a:br>
            <a:r>
              <a:rPr lang="de-DE" sz="2000" dirty="0"/>
              <a:t>wie sich das Leben selbst versteht.</a:t>
            </a:r>
            <a:br>
              <a:rPr lang="de-DE" sz="2000" dirty="0"/>
            </a:br>
            <a:br>
              <a:rPr lang="de-DE" sz="2000" dirty="0"/>
            </a:br>
            <a:r>
              <a:rPr lang="de-DE" sz="2000" dirty="0"/>
              <a:t>Jede Beobachtung, jedes Fühlen,</a:t>
            </a:r>
            <a:br>
              <a:rPr lang="de-DE" sz="2000" dirty="0"/>
            </a:br>
            <a:r>
              <a:rPr lang="de-DE" sz="2000" dirty="0"/>
              <a:t>jedes Handeln ist Teil dieser Bewegung.</a:t>
            </a:r>
            <a:br>
              <a:rPr lang="de-DE" sz="2000" dirty="0"/>
            </a:br>
            <a:br>
              <a:rPr lang="de-DE" sz="2000" dirty="0"/>
            </a:br>
            <a:r>
              <a:rPr lang="de-DE" sz="2000" dirty="0"/>
              <a:t>Und vielleicht –</a:t>
            </a:r>
            <a:br>
              <a:rPr lang="de-DE" sz="2000" dirty="0"/>
            </a:br>
            <a:r>
              <a:rPr lang="de-DE" sz="2000" dirty="0"/>
              <a:t>sind auch wir gerade</a:t>
            </a:r>
            <a:br>
              <a:rPr lang="de-DE" sz="2000" dirty="0"/>
            </a:br>
            <a:r>
              <a:rPr lang="de-DE" sz="2000" dirty="0"/>
              <a:t>ein Moment davon.</a:t>
            </a:r>
          </a:p>
        </p:txBody>
      </p:sp>
      <p:pic>
        <p:nvPicPr>
          <p:cNvPr id="11" name="Grafik 10" descr="Ein Bild, das Kreativität enthält.&#10;&#10;KI-generierte Inhalte können fehlerhaft sein.">
            <a:extLst>
              <a:ext uri="{FF2B5EF4-FFF2-40B4-BE49-F238E27FC236}">
                <a16:creationId xmlns:a16="http://schemas.microsoft.com/office/drawing/2014/main" id="{D89A1091-3835-E0B6-F596-EEA81AB5F0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45699" y="-105836"/>
            <a:ext cx="2146301" cy="2146301"/>
          </a:xfrm>
          <a:prstGeom prst="rect">
            <a:avLst/>
          </a:prstGeom>
        </p:spPr>
      </p:pic>
      <p:sp>
        <p:nvSpPr>
          <p:cNvPr id="13" name="Textfeld 12">
            <a:extLst>
              <a:ext uri="{FF2B5EF4-FFF2-40B4-BE49-F238E27FC236}">
                <a16:creationId xmlns:a16="http://schemas.microsoft.com/office/drawing/2014/main" id="{9DFA224D-8B59-6B1A-6F32-764FE8CC2993}"/>
              </a:ext>
            </a:extLst>
          </p:cNvPr>
          <p:cNvSpPr txBox="1"/>
          <p:nvPr/>
        </p:nvSpPr>
        <p:spPr>
          <a:xfrm>
            <a:off x="10342771" y="659537"/>
            <a:ext cx="1552155" cy="307777"/>
          </a:xfrm>
          <a:prstGeom prst="rect">
            <a:avLst/>
          </a:prstGeom>
          <a:noFill/>
        </p:spPr>
        <p:txBody>
          <a:bodyPr wrap="square">
            <a:spAutoFit/>
          </a:bodyPr>
          <a:lstStyle/>
          <a:p>
            <a:r>
              <a:rPr lang="de-DE" sz="1400" dirty="0">
                <a:solidFill>
                  <a:schemeClr val="bg1"/>
                </a:solidFill>
                <a:latin typeface="+mj-lt"/>
              </a:rPr>
              <a:t>Hermann Schmidt</a:t>
            </a:r>
          </a:p>
        </p:txBody>
      </p:sp>
      <p:pic>
        <p:nvPicPr>
          <p:cNvPr id="19" name="Grafik 18" descr="Ein Bild, das Kreativität enthält.&#10;&#10;KI-generierte Inhalte können fehlerhaft sein.">
            <a:extLst>
              <a:ext uri="{FF2B5EF4-FFF2-40B4-BE49-F238E27FC236}">
                <a16:creationId xmlns:a16="http://schemas.microsoft.com/office/drawing/2014/main" id="{EE8FB72D-4191-9332-070D-3F654DA09F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78381" y="1206499"/>
            <a:ext cx="2146301" cy="2146301"/>
          </a:xfrm>
          <a:prstGeom prst="rect">
            <a:avLst/>
          </a:prstGeom>
        </p:spPr>
      </p:pic>
      <p:sp>
        <p:nvSpPr>
          <p:cNvPr id="20" name="Textfeld 19">
            <a:extLst>
              <a:ext uri="{FF2B5EF4-FFF2-40B4-BE49-F238E27FC236}">
                <a16:creationId xmlns:a16="http://schemas.microsoft.com/office/drawing/2014/main" id="{D87EC0F9-8652-996E-3712-45294C5B84F9}"/>
              </a:ext>
            </a:extLst>
          </p:cNvPr>
          <p:cNvSpPr txBox="1"/>
          <p:nvPr/>
        </p:nvSpPr>
        <p:spPr>
          <a:xfrm>
            <a:off x="9303172" y="1971871"/>
            <a:ext cx="1552155" cy="307777"/>
          </a:xfrm>
          <a:prstGeom prst="rect">
            <a:avLst/>
          </a:prstGeom>
          <a:noFill/>
        </p:spPr>
        <p:txBody>
          <a:bodyPr wrap="square">
            <a:spAutoFit/>
          </a:bodyPr>
          <a:lstStyle/>
          <a:p>
            <a:r>
              <a:rPr lang="de-DE" sz="1400" dirty="0">
                <a:solidFill>
                  <a:schemeClr val="bg1"/>
                </a:solidFill>
                <a:latin typeface="+mj-lt"/>
              </a:rPr>
              <a:t>Heinz von Foerster</a:t>
            </a:r>
          </a:p>
        </p:txBody>
      </p:sp>
      <p:pic>
        <p:nvPicPr>
          <p:cNvPr id="21" name="Grafik 20" descr="Ein Bild, das Kreativität enthält.&#10;&#10;KI-generierte Inhalte können fehlerhaft sein.">
            <a:extLst>
              <a:ext uri="{FF2B5EF4-FFF2-40B4-BE49-F238E27FC236}">
                <a16:creationId xmlns:a16="http://schemas.microsoft.com/office/drawing/2014/main" id="{8840D892-BB02-D22F-674A-FA64539EE2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58049" y="1206497"/>
            <a:ext cx="2146301" cy="2146301"/>
          </a:xfrm>
          <a:prstGeom prst="rect">
            <a:avLst/>
          </a:prstGeom>
        </p:spPr>
      </p:pic>
      <p:sp>
        <p:nvSpPr>
          <p:cNvPr id="22" name="Textfeld 21">
            <a:extLst>
              <a:ext uri="{FF2B5EF4-FFF2-40B4-BE49-F238E27FC236}">
                <a16:creationId xmlns:a16="http://schemas.microsoft.com/office/drawing/2014/main" id="{BD377633-5F9C-E9B5-912F-9203643FD56F}"/>
              </a:ext>
            </a:extLst>
          </p:cNvPr>
          <p:cNvSpPr txBox="1"/>
          <p:nvPr/>
        </p:nvSpPr>
        <p:spPr>
          <a:xfrm>
            <a:off x="7476276" y="1971870"/>
            <a:ext cx="1709845" cy="307777"/>
          </a:xfrm>
          <a:prstGeom prst="rect">
            <a:avLst/>
          </a:prstGeom>
          <a:noFill/>
        </p:spPr>
        <p:txBody>
          <a:bodyPr wrap="square">
            <a:spAutoFit/>
          </a:bodyPr>
          <a:lstStyle/>
          <a:p>
            <a:r>
              <a:rPr lang="de-DE" sz="1400" dirty="0">
                <a:solidFill>
                  <a:schemeClr val="bg1"/>
                </a:solidFill>
                <a:latin typeface="+mj-lt"/>
              </a:rPr>
              <a:t>Humberto Maturana</a:t>
            </a:r>
          </a:p>
        </p:txBody>
      </p:sp>
      <p:sp>
        <p:nvSpPr>
          <p:cNvPr id="24" name="Textfeld 23">
            <a:extLst>
              <a:ext uri="{FF2B5EF4-FFF2-40B4-BE49-F238E27FC236}">
                <a16:creationId xmlns:a16="http://schemas.microsoft.com/office/drawing/2014/main" id="{2DCF67FB-B574-1065-0913-2E25FE6BB62B}"/>
              </a:ext>
            </a:extLst>
          </p:cNvPr>
          <p:cNvSpPr txBox="1"/>
          <p:nvPr/>
        </p:nvSpPr>
        <p:spPr>
          <a:xfrm>
            <a:off x="6849315" y="3436607"/>
            <a:ext cx="1552155" cy="307777"/>
          </a:xfrm>
          <a:prstGeom prst="rect">
            <a:avLst/>
          </a:prstGeom>
          <a:noFill/>
        </p:spPr>
        <p:txBody>
          <a:bodyPr wrap="square">
            <a:spAutoFit/>
          </a:bodyPr>
          <a:lstStyle/>
          <a:p>
            <a:r>
              <a:rPr lang="de-DE" sz="1400" dirty="0">
                <a:solidFill>
                  <a:schemeClr val="bg1"/>
                </a:solidFill>
                <a:latin typeface="+mj-lt"/>
              </a:rPr>
              <a:t>Francisco Varela</a:t>
            </a:r>
          </a:p>
        </p:txBody>
      </p:sp>
      <p:sp>
        <p:nvSpPr>
          <p:cNvPr id="26" name="Textfeld 25">
            <a:extLst>
              <a:ext uri="{FF2B5EF4-FFF2-40B4-BE49-F238E27FC236}">
                <a16:creationId xmlns:a16="http://schemas.microsoft.com/office/drawing/2014/main" id="{D53679C9-3AD2-0E50-D29F-1E7D516915B4}"/>
              </a:ext>
            </a:extLst>
          </p:cNvPr>
          <p:cNvSpPr txBox="1"/>
          <p:nvPr/>
        </p:nvSpPr>
        <p:spPr>
          <a:xfrm>
            <a:off x="6694795" y="4817534"/>
            <a:ext cx="1552155" cy="307777"/>
          </a:xfrm>
          <a:prstGeom prst="rect">
            <a:avLst/>
          </a:prstGeom>
          <a:noFill/>
        </p:spPr>
        <p:txBody>
          <a:bodyPr wrap="square">
            <a:spAutoFit/>
          </a:bodyPr>
          <a:lstStyle/>
          <a:p>
            <a:r>
              <a:rPr lang="de-DE" sz="1400" dirty="0">
                <a:solidFill>
                  <a:schemeClr val="bg1"/>
                </a:solidFill>
                <a:latin typeface="+mj-lt"/>
              </a:rPr>
              <a:t>Gregory Bateson</a:t>
            </a:r>
          </a:p>
        </p:txBody>
      </p:sp>
      <p:sp>
        <p:nvSpPr>
          <p:cNvPr id="28" name="Textfeld 27">
            <a:extLst>
              <a:ext uri="{FF2B5EF4-FFF2-40B4-BE49-F238E27FC236}">
                <a16:creationId xmlns:a16="http://schemas.microsoft.com/office/drawing/2014/main" id="{17A46692-A327-D5D8-455A-6F10AE118495}"/>
              </a:ext>
            </a:extLst>
          </p:cNvPr>
          <p:cNvSpPr txBox="1"/>
          <p:nvPr/>
        </p:nvSpPr>
        <p:spPr>
          <a:xfrm>
            <a:off x="8624616" y="3436606"/>
            <a:ext cx="1552155" cy="307777"/>
          </a:xfrm>
          <a:prstGeom prst="rect">
            <a:avLst/>
          </a:prstGeom>
          <a:noFill/>
        </p:spPr>
        <p:txBody>
          <a:bodyPr wrap="square">
            <a:spAutoFit/>
          </a:bodyPr>
          <a:lstStyle/>
          <a:p>
            <a:r>
              <a:rPr lang="de-DE" sz="1400" dirty="0">
                <a:solidFill>
                  <a:schemeClr val="bg1"/>
                </a:solidFill>
                <a:latin typeface="+mj-lt"/>
              </a:rPr>
              <a:t>Niklas Luhmann</a:t>
            </a:r>
          </a:p>
        </p:txBody>
      </p:sp>
      <p:pic>
        <p:nvPicPr>
          <p:cNvPr id="29" name="Grafik 28" descr="Ein Bild, das Kreativität enthält.&#10;&#10;KI-generierte Inhalte können fehlerhaft sein.">
            <a:extLst>
              <a:ext uri="{FF2B5EF4-FFF2-40B4-BE49-F238E27FC236}">
                <a16:creationId xmlns:a16="http://schemas.microsoft.com/office/drawing/2014/main" id="{09952A39-7FDC-5D5D-1E20-BB10BC395E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51531" y="4817534"/>
            <a:ext cx="2146301" cy="2146301"/>
          </a:xfrm>
          <a:prstGeom prst="rect">
            <a:avLst/>
          </a:prstGeom>
        </p:spPr>
      </p:pic>
      <p:sp>
        <p:nvSpPr>
          <p:cNvPr id="30" name="Textfeld 29">
            <a:extLst>
              <a:ext uri="{FF2B5EF4-FFF2-40B4-BE49-F238E27FC236}">
                <a16:creationId xmlns:a16="http://schemas.microsoft.com/office/drawing/2014/main" id="{76FF22F0-4836-EA6D-2893-8339B457FDDF}"/>
              </a:ext>
            </a:extLst>
          </p:cNvPr>
          <p:cNvSpPr txBox="1"/>
          <p:nvPr/>
        </p:nvSpPr>
        <p:spPr>
          <a:xfrm>
            <a:off x="10639845" y="5582907"/>
            <a:ext cx="1552155" cy="307777"/>
          </a:xfrm>
          <a:prstGeom prst="rect">
            <a:avLst/>
          </a:prstGeom>
          <a:noFill/>
        </p:spPr>
        <p:txBody>
          <a:bodyPr wrap="square">
            <a:spAutoFit/>
          </a:bodyPr>
          <a:lstStyle/>
          <a:p>
            <a:r>
              <a:rPr lang="de-DE" sz="1400" dirty="0">
                <a:solidFill>
                  <a:schemeClr val="bg1"/>
                </a:solidFill>
                <a:latin typeface="+mj-lt"/>
              </a:rPr>
              <a:t>Ervin László</a:t>
            </a:r>
          </a:p>
        </p:txBody>
      </p:sp>
      <p:pic>
        <p:nvPicPr>
          <p:cNvPr id="31" name="Grafik 30" descr="Ein Bild, das Kreativität enthält.&#10;&#10;KI-generierte Inhalte können fehlerhaft sein.">
            <a:extLst>
              <a:ext uri="{FF2B5EF4-FFF2-40B4-BE49-F238E27FC236}">
                <a16:creationId xmlns:a16="http://schemas.microsoft.com/office/drawing/2014/main" id="{908119CF-45A3-5E69-EE8C-F0A31D0A6F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25367" y="4901340"/>
            <a:ext cx="2146301" cy="2146301"/>
          </a:xfrm>
          <a:prstGeom prst="rect">
            <a:avLst/>
          </a:prstGeom>
        </p:spPr>
      </p:pic>
      <p:sp>
        <p:nvSpPr>
          <p:cNvPr id="32" name="Textfeld 31">
            <a:extLst>
              <a:ext uri="{FF2B5EF4-FFF2-40B4-BE49-F238E27FC236}">
                <a16:creationId xmlns:a16="http://schemas.microsoft.com/office/drawing/2014/main" id="{6D15B54A-D761-6484-F751-598B09087306}"/>
              </a:ext>
            </a:extLst>
          </p:cNvPr>
          <p:cNvSpPr txBox="1"/>
          <p:nvPr/>
        </p:nvSpPr>
        <p:spPr>
          <a:xfrm>
            <a:off x="8819514" y="5546924"/>
            <a:ext cx="1226186" cy="523220"/>
          </a:xfrm>
          <a:prstGeom prst="rect">
            <a:avLst/>
          </a:prstGeom>
          <a:noFill/>
        </p:spPr>
        <p:txBody>
          <a:bodyPr wrap="square">
            <a:spAutoFit/>
          </a:bodyPr>
          <a:lstStyle/>
          <a:p>
            <a:r>
              <a:rPr lang="de-DE" sz="1400" dirty="0">
                <a:solidFill>
                  <a:schemeClr val="bg1"/>
                </a:solidFill>
                <a:latin typeface="+mj-lt"/>
              </a:rPr>
              <a:t>Ludwig von Bertalanffy</a:t>
            </a:r>
          </a:p>
        </p:txBody>
      </p:sp>
      <p:pic>
        <p:nvPicPr>
          <p:cNvPr id="34" name="Grafik 33" descr="Ein Bild, das Logo, Grafiken, Symbol, Grafikdesign enthält.&#10;&#10;KI-generierte Inhalte können fehlerhaft sein.">
            <a:extLst>
              <a:ext uri="{FF2B5EF4-FFF2-40B4-BE49-F238E27FC236}">
                <a16:creationId xmlns:a16="http://schemas.microsoft.com/office/drawing/2014/main" id="{FE4EBA6F-A175-2DC5-F68F-2EFC740692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718136" flipH="1">
            <a:off x="7952654" y="499436"/>
            <a:ext cx="2268967" cy="2268967"/>
          </a:xfrm>
          <a:prstGeom prst="rect">
            <a:avLst/>
          </a:prstGeom>
        </p:spPr>
      </p:pic>
      <p:pic>
        <p:nvPicPr>
          <p:cNvPr id="35" name="Grafik 34" descr="Ein Bild, das Logo, Grafiken, Symbol, Grafikdesign enthält.&#10;&#10;KI-generierte Inhalte können fehlerhaft sein.">
            <a:extLst>
              <a:ext uri="{FF2B5EF4-FFF2-40B4-BE49-F238E27FC236}">
                <a16:creationId xmlns:a16="http://schemas.microsoft.com/office/drawing/2014/main" id="{86AC4CFF-839D-1333-7D4F-4749ABA4F4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9783723" flipH="1">
            <a:off x="9001216" y="43112"/>
            <a:ext cx="2268967" cy="2268967"/>
          </a:xfrm>
          <a:prstGeom prst="rect">
            <a:avLst/>
          </a:prstGeom>
        </p:spPr>
      </p:pic>
      <p:pic>
        <p:nvPicPr>
          <p:cNvPr id="4" name="Grafik 3" descr="Ein Bild, das Kreativität enthält.&#10;&#10;KI-generierte Inhalte können fehlerhaft sein.">
            <a:extLst>
              <a:ext uri="{FF2B5EF4-FFF2-40B4-BE49-F238E27FC236}">
                <a16:creationId xmlns:a16="http://schemas.microsoft.com/office/drawing/2014/main" id="{0D3028A6-FEE3-8608-496D-C4AFEBA2D6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76946" y="-198537"/>
            <a:ext cx="2146301" cy="2146301"/>
          </a:xfrm>
          <a:prstGeom prst="rect">
            <a:avLst/>
          </a:prstGeom>
        </p:spPr>
      </p:pic>
      <p:sp>
        <p:nvSpPr>
          <p:cNvPr id="12" name="Textfeld 11">
            <a:extLst>
              <a:ext uri="{FF2B5EF4-FFF2-40B4-BE49-F238E27FC236}">
                <a16:creationId xmlns:a16="http://schemas.microsoft.com/office/drawing/2014/main" id="{EFD420DC-2FBC-AB83-5D51-49BD49F8B006}"/>
              </a:ext>
            </a:extLst>
          </p:cNvPr>
          <p:cNvSpPr txBox="1"/>
          <p:nvPr/>
        </p:nvSpPr>
        <p:spPr>
          <a:xfrm>
            <a:off x="8593659" y="556285"/>
            <a:ext cx="1552155" cy="307777"/>
          </a:xfrm>
          <a:prstGeom prst="rect">
            <a:avLst/>
          </a:prstGeom>
          <a:noFill/>
        </p:spPr>
        <p:txBody>
          <a:bodyPr wrap="square">
            <a:spAutoFit/>
          </a:bodyPr>
          <a:lstStyle/>
          <a:p>
            <a:r>
              <a:rPr lang="de-DE" sz="1400" dirty="0">
                <a:solidFill>
                  <a:schemeClr val="bg1"/>
                </a:solidFill>
                <a:latin typeface="+mj-lt"/>
              </a:rPr>
              <a:t>Norbert Wiener</a:t>
            </a:r>
          </a:p>
        </p:txBody>
      </p:sp>
      <p:sp>
        <p:nvSpPr>
          <p:cNvPr id="39" name="Textfeld 38">
            <a:extLst>
              <a:ext uri="{FF2B5EF4-FFF2-40B4-BE49-F238E27FC236}">
                <a16:creationId xmlns:a16="http://schemas.microsoft.com/office/drawing/2014/main" id="{7E4C19E3-BA13-AB95-E526-149CDC4F7049}"/>
              </a:ext>
            </a:extLst>
          </p:cNvPr>
          <p:cNvSpPr txBox="1"/>
          <p:nvPr/>
        </p:nvSpPr>
        <p:spPr>
          <a:xfrm>
            <a:off x="7061658" y="2717594"/>
            <a:ext cx="414867" cy="369332"/>
          </a:xfrm>
          <a:prstGeom prst="rect">
            <a:avLst/>
          </a:prstGeom>
          <a:noFill/>
        </p:spPr>
        <p:txBody>
          <a:bodyPr wrap="square">
            <a:spAutoFit/>
          </a:bodyPr>
          <a:lstStyle/>
          <a:p>
            <a:r>
              <a:rPr lang="de-DE" sz="1800" dirty="0"/>
              <a:t>➕</a:t>
            </a:r>
            <a:endParaRPr lang="de-DE" dirty="0"/>
          </a:p>
        </p:txBody>
      </p:sp>
    </p:spTree>
    <p:extLst>
      <p:ext uri="{BB962C8B-B14F-4D97-AF65-F5344CB8AC3E}">
        <p14:creationId xmlns:p14="http://schemas.microsoft.com/office/powerpoint/2010/main" val="1208469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276AFB5-32F6-06E0-01F7-B2B771DAC58E}"/>
              </a:ext>
            </a:extLst>
          </p:cNvPr>
          <p:cNvSpPr>
            <a:spLocks noGrp="1"/>
          </p:cNvSpPr>
          <p:nvPr>
            <p:ph type="title"/>
          </p:nvPr>
        </p:nvSpPr>
        <p:spPr>
          <a:xfrm>
            <a:off x="838200" y="905935"/>
            <a:ext cx="10515600" cy="2658532"/>
          </a:xfrm>
        </p:spPr>
        <p:txBody>
          <a:bodyPr>
            <a:normAutofit/>
          </a:bodyPr>
          <a:lstStyle/>
          <a:p>
            <a:r>
              <a:rPr lang="de-DE" sz="2800" dirty="0"/>
              <a:t>Erkenntnistheorie fragt nicht: </a:t>
            </a:r>
            <a:r>
              <a:rPr lang="de-DE" sz="2800" i="1" dirty="0"/>
              <a:t>Was ist da draußen?</a:t>
            </a:r>
            <a:br>
              <a:rPr lang="de-DE" sz="2800" i="1" dirty="0"/>
            </a:br>
            <a:br>
              <a:rPr lang="de-DE" sz="2800" dirty="0"/>
            </a:br>
            <a:r>
              <a:rPr lang="de-DE" sz="2800" dirty="0"/>
              <a:t>Sondern: </a:t>
            </a:r>
            <a:r>
              <a:rPr lang="de-DE" sz="2800" i="1" dirty="0"/>
              <a:t>Wie kommt es überhaupt dazu, dass etwas erkannt wird?</a:t>
            </a:r>
            <a:br>
              <a:rPr lang="de-DE" sz="2800" i="1" dirty="0"/>
            </a:br>
            <a:br>
              <a:rPr lang="de-DE" sz="2800" dirty="0"/>
            </a:br>
            <a:r>
              <a:rPr lang="de-DE" sz="2800" dirty="0"/>
              <a:t>Sie beginnt also nicht mit Dingen –</a:t>
            </a:r>
            <a:br>
              <a:rPr lang="de-DE" sz="2800" dirty="0"/>
            </a:br>
            <a:r>
              <a:rPr lang="de-DE" sz="2800" dirty="0"/>
              <a:t>sondern mit dem </a:t>
            </a:r>
            <a:r>
              <a:rPr lang="de-DE" sz="2800" b="1" dirty="0"/>
              <a:t>Akt des Erkennens selbst.</a:t>
            </a:r>
            <a:endParaRPr lang="de-DE" sz="2800" dirty="0"/>
          </a:p>
        </p:txBody>
      </p:sp>
      <p:sp>
        <p:nvSpPr>
          <p:cNvPr id="5" name="Gleichschenkliges Dreieck 4">
            <a:extLst>
              <a:ext uri="{FF2B5EF4-FFF2-40B4-BE49-F238E27FC236}">
                <a16:creationId xmlns:a16="http://schemas.microsoft.com/office/drawing/2014/main" id="{7B3184A4-119D-34ED-D564-36F1D98E3A08}"/>
              </a:ext>
            </a:extLst>
          </p:cNvPr>
          <p:cNvSpPr/>
          <p:nvPr/>
        </p:nvSpPr>
        <p:spPr>
          <a:xfrm rot="16200000">
            <a:off x="4055535" y="2404534"/>
            <a:ext cx="3225800" cy="5427131"/>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4" name="Grafik 3" descr="Ein Bild, das Zeichnung, Clipart, Cartoon, Darstellung enthält.&#10;&#10;KI-generierte Inhalte können fehlerhaft sein.">
            <a:extLst>
              <a:ext uri="{FF2B5EF4-FFF2-40B4-BE49-F238E27FC236}">
                <a16:creationId xmlns:a16="http://schemas.microsoft.com/office/drawing/2014/main" id="{AD2297C5-9BF0-2043-3F73-847170CFCD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64733" y="4614333"/>
            <a:ext cx="2243667" cy="2243667"/>
          </a:xfrm>
          <a:prstGeom prst="rect">
            <a:avLst/>
          </a:prstGeom>
        </p:spPr>
      </p:pic>
    </p:spTree>
    <p:extLst>
      <p:ext uri="{BB962C8B-B14F-4D97-AF65-F5344CB8AC3E}">
        <p14:creationId xmlns:p14="http://schemas.microsoft.com/office/powerpoint/2010/main" val="209433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85F4F1-42C8-0994-5F31-BC0503A0390C}"/>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2432B847-0630-908D-0239-4F3674ADD8F8}"/>
              </a:ext>
            </a:extLst>
          </p:cNvPr>
          <p:cNvSpPr>
            <a:spLocks noGrp="1"/>
          </p:cNvSpPr>
          <p:nvPr>
            <p:ph type="title"/>
          </p:nvPr>
        </p:nvSpPr>
        <p:spPr>
          <a:xfrm>
            <a:off x="838200" y="905935"/>
            <a:ext cx="10515600" cy="1066798"/>
          </a:xfrm>
        </p:spPr>
        <p:txBody>
          <a:bodyPr>
            <a:normAutofit/>
          </a:bodyPr>
          <a:lstStyle/>
          <a:p>
            <a:r>
              <a:rPr lang="de-DE" sz="2800" dirty="0"/>
              <a:t>Ein Objekt wird erkannt.</a:t>
            </a:r>
            <a:br>
              <a:rPr lang="de-DE" sz="2800" dirty="0"/>
            </a:br>
            <a:r>
              <a:rPr lang="de-DE" sz="2800" dirty="0"/>
              <a:t>Wahrnehmen beginnt.</a:t>
            </a:r>
          </a:p>
        </p:txBody>
      </p:sp>
      <p:sp>
        <p:nvSpPr>
          <p:cNvPr id="5" name="Gleichschenkliges Dreieck 4">
            <a:extLst>
              <a:ext uri="{FF2B5EF4-FFF2-40B4-BE49-F238E27FC236}">
                <a16:creationId xmlns:a16="http://schemas.microsoft.com/office/drawing/2014/main" id="{5FD6238A-38DE-612B-F60B-266469E2520D}"/>
              </a:ext>
            </a:extLst>
          </p:cNvPr>
          <p:cNvSpPr/>
          <p:nvPr/>
        </p:nvSpPr>
        <p:spPr>
          <a:xfrm rot="16200000">
            <a:off x="4055535" y="2404534"/>
            <a:ext cx="3225800" cy="5427131"/>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4" name="Grafik 3" descr="Ein Bild, das Zeichnung, Clipart, Cartoon, Darstellung enthält.&#10;&#10;KI-generierte Inhalte können fehlerhaft sein.">
            <a:extLst>
              <a:ext uri="{FF2B5EF4-FFF2-40B4-BE49-F238E27FC236}">
                <a16:creationId xmlns:a16="http://schemas.microsoft.com/office/drawing/2014/main" id="{43936AD1-EE0A-DB48-5358-C95D39D8D3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64733" y="4614333"/>
            <a:ext cx="2243667" cy="2243667"/>
          </a:xfrm>
          <a:prstGeom prst="rect">
            <a:avLst/>
          </a:prstGeom>
        </p:spPr>
      </p:pic>
      <p:pic>
        <p:nvPicPr>
          <p:cNvPr id="6" name="Grafik 5" descr="Ein Bild, das Kreis, Gebäude enthält.&#10;&#10;KI-generierte Inhalte können fehlerhaft sein.">
            <a:extLst>
              <a:ext uri="{FF2B5EF4-FFF2-40B4-BE49-F238E27FC236}">
                <a16:creationId xmlns:a16="http://schemas.microsoft.com/office/drawing/2014/main" id="{DA9567D2-6D92-49AF-7773-EC8C1EC442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28933" y="5736166"/>
            <a:ext cx="1507747" cy="927618"/>
          </a:xfrm>
          <a:prstGeom prst="rect">
            <a:avLst/>
          </a:prstGeom>
        </p:spPr>
      </p:pic>
      <p:pic>
        <p:nvPicPr>
          <p:cNvPr id="10" name="Grafik 9" descr="Ein Bild, das Kreativität enthält.&#10;&#10;KI-generierte Inhalte können fehlerhaft sein.">
            <a:extLst>
              <a:ext uri="{FF2B5EF4-FFF2-40B4-BE49-F238E27FC236}">
                <a16:creationId xmlns:a16="http://schemas.microsoft.com/office/drawing/2014/main" id="{13D3514D-B060-B748-B8DF-5499C6E4B7F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32389" y="2101848"/>
            <a:ext cx="2806701" cy="2806701"/>
          </a:xfrm>
          <a:prstGeom prst="rect">
            <a:avLst/>
          </a:prstGeom>
        </p:spPr>
      </p:pic>
      <p:sp>
        <p:nvSpPr>
          <p:cNvPr id="11" name="Textfeld 10">
            <a:extLst>
              <a:ext uri="{FF2B5EF4-FFF2-40B4-BE49-F238E27FC236}">
                <a16:creationId xmlns:a16="http://schemas.microsoft.com/office/drawing/2014/main" id="{443102FA-452E-A852-266B-15B15C09ACAE}"/>
              </a:ext>
            </a:extLst>
          </p:cNvPr>
          <p:cNvSpPr txBox="1"/>
          <p:nvPr/>
        </p:nvSpPr>
        <p:spPr>
          <a:xfrm>
            <a:off x="3217332" y="2878604"/>
            <a:ext cx="1507067" cy="646331"/>
          </a:xfrm>
          <a:prstGeom prst="rect">
            <a:avLst/>
          </a:prstGeom>
          <a:noFill/>
        </p:spPr>
        <p:txBody>
          <a:bodyPr wrap="square" rtlCol="0">
            <a:spAutoFit/>
          </a:bodyPr>
          <a:lstStyle/>
          <a:p>
            <a:r>
              <a:rPr lang="de-DE" dirty="0">
                <a:solidFill>
                  <a:schemeClr val="bg1"/>
                </a:solidFill>
              </a:rPr>
              <a:t>Ich sehe einen Ball.</a:t>
            </a:r>
          </a:p>
        </p:txBody>
      </p:sp>
    </p:spTree>
    <p:extLst>
      <p:ext uri="{BB962C8B-B14F-4D97-AF65-F5344CB8AC3E}">
        <p14:creationId xmlns:p14="http://schemas.microsoft.com/office/powerpoint/2010/main" val="28072299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B169CC-0DAD-C3D6-A3A1-91109DB8C653}"/>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BD6E4118-2315-522F-1510-0CDDBA713B52}"/>
              </a:ext>
            </a:extLst>
          </p:cNvPr>
          <p:cNvSpPr>
            <a:spLocks noGrp="1"/>
          </p:cNvSpPr>
          <p:nvPr>
            <p:ph type="title"/>
          </p:nvPr>
        </p:nvSpPr>
        <p:spPr>
          <a:xfrm>
            <a:off x="838200" y="905935"/>
            <a:ext cx="10515600" cy="1066798"/>
          </a:xfrm>
        </p:spPr>
        <p:txBody>
          <a:bodyPr>
            <a:normAutofit/>
          </a:bodyPr>
          <a:lstStyle/>
          <a:p>
            <a:r>
              <a:rPr lang="de-DE" sz="2800" dirty="0"/>
              <a:t>Etwas Neues tritt hinzu.</a:t>
            </a:r>
            <a:br>
              <a:rPr lang="de-DE" sz="2800" dirty="0"/>
            </a:br>
            <a:r>
              <a:rPr lang="de-DE" sz="2800" dirty="0"/>
              <a:t>Bewegung entsteht.</a:t>
            </a:r>
          </a:p>
        </p:txBody>
      </p:sp>
      <p:sp>
        <p:nvSpPr>
          <p:cNvPr id="5" name="Gleichschenkliges Dreieck 4">
            <a:extLst>
              <a:ext uri="{FF2B5EF4-FFF2-40B4-BE49-F238E27FC236}">
                <a16:creationId xmlns:a16="http://schemas.microsoft.com/office/drawing/2014/main" id="{57AAA9B5-9C93-CC32-03B7-F708E47B2CAF}"/>
              </a:ext>
            </a:extLst>
          </p:cNvPr>
          <p:cNvSpPr/>
          <p:nvPr/>
        </p:nvSpPr>
        <p:spPr>
          <a:xfrm rot="16200000">
            <a:off x="4055535" y="2404534"/>
            <a:ext cx="3225800" cy="5427131"/>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4" name="Grafik 3" descr="Ein Bild, das Zeichnung, Clipart, Cartoon, Darstellung enthält.&#10;&#10;KI-generierte Inhalte können fehlerhaft sein.">
            <a:extLst>
              <a:ext uri="{FF2B5EF4-FFF2-40B4-BE49-F238E27FC236}">
                <a16:creationId xmlns:a16="http://schemas.microsoft.com/office/drawing/2014/main" id="{315C873E-F733-935B-3D8F-71FDE4AA4B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64733" y="4614333"/>
            <a:ext cx="2243667" cy="2243667"/>
          </a:xfrm>
          <a:prstGeom prst="rect">
            <a:avLst/>
          </a:prstGeom>
        </p:spPr>
      </p:pic>
      <p:pic>
        <p:nvPicPr>
          <p:cNvPr id="6" name="Grafik 5" descr="Ein Bild, das Kreis, Gebäude enthält.&#10;&#10;KI-generierte Inhalte können fehlerhaft sein.">
            <a:extLst>
              <a:ext uri="{FF2B5EF4-FFF2-40B4-BE49-F238E27FC236}">
                <a16:creationId xmlns:a16="http://schemas.microsoft.com/office/drawing/2014/main" id="{BF88CF16-1A9A-9429-A60E-554130AE99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28933" y="5736166"/>
            <a:ext cx="1507747" cy="927618"/>
          </a:xfrm>
          <a:prstGeom prst="rect">
            <a:avLst/>
          </a:prstGeom>
        </p:spPr>
      </p:pic>
      <p:pic>
        <p:nvPicPr>
          <p:cNvPr id="10" name="Grafik 9" descr="Ein Bild, das Kreativität enthält.&#10;&#10;KI-generierte Inhalte können fehlerhaft sein.">
            <a:extLst>
              <a:ext uri="{FF2B5EF4-FFF2-40B4-BE49-F238E27FC236}">
                <a16:creationId xmlns:a16="http://schemas.microsoft.com/office/drawing/2014/main" id="{77F805A0-8122-86C7-F91A-1A249218466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32389" y="2101848"/>
            <a:ext cx="2806701" cy="2806701"/>
          </a:xfrm>
          <a:prstGeom prst="rect">
            <a:avLst/>
          </a:prstGeom>
        </p:spPr>
      </p:pic>
      <p:sp>
        <p:nvSpPr>
          <p:cNvPr id="11" name="Textfeld 10">
            <a:extLst>
              <a:ext uri="{FF2B5EF4-FFF2-40B4-BE49-F238E27FC236}">
                <a16:creationId xmlns:a16="http://schemas.microsoft.com/office/drawing/2014/main" id="{7502D318-00E9-F3BF-4CB6-258AB1DF8C47}"/>
              </a:ext>
            </a:extLst>
          </p:cNvPr>
          <p:cNvSpPr txBox="1"/>
          <p:nvPr/>
        </p:nvSpPr>
        <p:spPr>
          <a:xfrm>
            <a:off x="3200399" y="2791882"/>
            <a:ext cx="1507067" cy="923330"/>
          </a:xfrm>
          <a:prstGeom prst="rect">
            <a:avLst/>
          </a:prstGeom>
          <a:noFill/>
        </p:spPr>
        <p:txBody>
          <a:bodyPr wrap="square" rtlCol="0">
            <a:spAutoFit/>
          </a:bodyPr>
          <a:lstStyle/>
          <a:p>
            <a:r>
              <a:rPr lang="de-DE" dirty="0">
                <a:solidFill>
                  <a:schemeClr val="bg1"/>
                </a:solidFill>
              </a:rPr>
              <a:t>Die Katze spielt mit dem Ball.</a:t>
            </a:r>
          </a:p>
        </p:txBody>
      </p:sp>
      <p:pic>
        <p:nvPicPr>
          <p:cNvPr id="7" name="Grafik 6" descr="Ein Bild, das Katze, Cartoon enthält.&#10;&#10;KI-generierte Inhalte können fehlerhaft sein.">
            <a:extLst>
              <a:ext uri="{FF2B5EF4-FFF2-40B4-BE49-F238E27FC236}">
                <a16:creationId xmlns:a16="http://schemas.microsoft.com/office/drawing/2014/main" id="{6AC60691-1323-73C0-6588-AAEE3CD7567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28932" y="4402164"/>
            <a:ext cx="1507747" cy="2261620"/>
          </a:xfrm>
          <a:prstGeom prst="rect">
            <a:avLst/>
          </a:prstGeom>
        </p:spPr>
      </p:pic>
    </p:spTree>
    <p:extLst>
      <p:ext uri="{BB962C8B-B14F-4D97-AF65-F5344CB8AC3E}">
        <p14:creationId xmlns:p14="http://schemas.microsoft.com/office/powerpoint/2010/main" val="7879423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E601BC-A558-EE2A-7746-538BB9ADE566}"/>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615EAC82-B331-8FD6-29D5-3BF34A26AC41}"/>
              </a:ext>
            </a:extLst>
          </p:cNvPr>
          <p:cNvSpPr>
            <a:spLocks noGrp="1"/>
          </p:cNvSpPr>
          <p:nvPr>
            <p:ph type="title"/>
          </p:nvPr>
        </p:nvSpPr>
        <p:spPr>
          <a:xfrm>
            <a:off x="838200" y="905935"/>
            <a:ext cx="10515600" cy="1066798"/>
          </a:xfrm>
        </p:spPr>
        <p:txBody>
          <a:bodyPr>
            <a:normAutofit/>
          </a:bodyPr>
          <a:lstStyle/>
          <a:p>
            <a:r>
              <a:rPr lang="de-DE" sz="2800" dirty="0"/>
              <a:t>Das Erkannte reagiert.</a:t>
            </a:r>
            <a:br>
              <a:rPr lang="de-DE" sz="2800" dirty="0"/>
            </a:br>
            <a:r>
              <a:rPr lang="de-DE" sz="2800" dirty="0"/>
              <a:t>Erkennen verändert sich.</a:t>
            </a:r>
          </a:p>
        </p:txBody>
      </p:sp>
      <p:sp>
        <p:nvSpPr>
          <p:cNvPr id="5" name="Gleichschenkliges Dreieck 4">
            <a:extLst>
              <a:ext uri="{FF2B5EF4-FFF2-40B4-BE49-F238E27FC236}">
                <a16:creationId xmlns:a16="http://schemas.microsoft.com/office/drawing/2014/main" id="{8B9ED1D7-2C9F-8DA6-ED7E-C164ADB07BDB}"/>
              </a:ext>
            </a:extLst>
          </p:cNvPr>
          <p:cNvSpPr/>
          <p:nvPr/>
        </p:nvSpPr>
        <p:spPr>
          <a:xfrm rot="16200000">
            <a:off x="4055535" y="2404534"/>
            <a:ext cx="3225800" cy="5427131"/>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4" name="Grafik 3" descr="Ein Bild, das Zeichnung, Clipart, Cartoon, Darstellung enthält.&#10;&#10;KI-generierte Inhalte können fehlerhaft sein.">
            <a:extLst>
              <a:ext uri="{FF2B5EF4-FFF2-40B4-BE49-F238E27FC236}">
                <a16:creationId xmlns:a16="http://schemas.microsoft.com/office/drawing/2014/main" id="{A984EBA7-A5AF-1350-A99F-49A4F6C589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64733" y="4614333"/>
            <a:ext cx="2243667" cy="2243667"/>
          </a:xfrm>
          <a:prstGeom prst="rect">
            <a:avLst/>
          </a:prstGeom>
        </p:spPr>
      </p:pic>
      <p:pic>
        <p:nvPicPr>
          <p:cNvPr id="6" name="Grafik 5" descr="Ein Bild, das Kreis, Gebäude enthält.&#10;&#10;KI-generierte Inhalte können fehlerhaft sein.">
            <a:extLst>
              <a:ext uri="{FF2B5EF4-FFF2-40B4-BE49-F238E27FC236}">
                <a16:creationId xmlns:a16="http://schemas.microsoft.com/office/drawing/2014/main" id="{18668843-214B-A856-F889-594C6DED8E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28933" y="5736166"/>
            <a:ext cx="1507747" cy="927618"/>
          </a:xfrm>
          <a:prstGeom prst="rect">
            <a:avLst/>
          </a:prstGeom>
        </p:spPr>
      </p:pic>
      <p:pic>
        <p:nvPicPr>
          <p:cNvPr id="10" name="Grafik 9" descr="Ein Bild, das Kreativität enthält.&#10;&#10;KI-generierte Inhalte können fehlerhaft sein.">
            <a:extLst>
              <a:ext uri="{FF2B5EF4-FFF2-40B4-BE49-F238E27FC236}">
                <a16:creationId xmlns:a16="http://schemas.microsoft.com/office/drawing/2014/main" id="{A42FC778-CF37-C1B0-1172-A279A3D22CC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32389" y="2101848"/>
            <a:ext cx="2806701" cy="2806701"/>
          </a:xfrm>
          <a:prstGeom prst="rect">
            <a:avLst/>
          </a:prstGeom>
        </p:spPr>
      </p:pic>
      <p:sp>
        <p:nvSpPr>
          <p:cNvPr id="11" name="Textfeld 10">
            <a:extLst>
              <a:ext uri="{FF2B5EF4-FFF2-40B4-BE49-F238E27FC236}">
                <a16:creationId xmlns:a16="http://schemas.microsoft.com/office/drawing/2014/main" id="{677EF60A-8E24-174E-A242-7C0594A628C7}"/>
              </a:ext>
            </a:extLst>
          </p:cNvPr>
          <p:cNvSpPr txBox="1"/>
          <p:nvPr/>
        </p:nvSpPr>
        <p:spPr>
          <a:xfrm>
            <a:off x="3200399" y="2791882"/>
            <a:ext cx="1422401" cy="923330"/>
          </a:xfrm>
          <a:prstGeom prst="rect">
            <a:avLst/>
          </a:prstGeom>
          <a:noFill/>
        </p:spPr>
        <p:txBody>
          <a:bodyPr wrap="square" rtlCol="0">
            <a:spAutoFit/>
          </a:bodyPr>
          <a:lstStyle/>
          <a:p>
            <a:r>
              <a:rPr lang="de-DE" dirty="0">
                <a:solidFill>
                  <a:schemeClr val="bg1"/>
                </a:solidFill>
              </a:rPr>
              <a:t>Die Katze hat mich gesehen.</a:t>
            </a:r>
          </a:p>
        </p:txBody>
      </p:sp>
      <p:pic>
        <p:nvPicPr>
          <p:cNvPr id="8" name="Grafik 7" descr="Ein Bild, das Cartoon, Katze, Kunst enthält.&#10;&#10;KI-generierte Inhalte können fehlerhaft sein.">
            <a:extLst>
              <a:ext uri="{FF2B5EF4-FFF2-40B4-BE49-F238E27FC236}">
                <a16:creationId xmlns:a16="http://schemas.microsoft.com/office/drawing/2014/main" id="{EAA2902D-2709-1B9D-EAC4-A2D4B0C0B67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34916" y="4411139"/>
            <a:ext cx="1501763" cy="2252645"/>
          </a:xfrm>
          <a:prstGeom prst="rect">
            <a:avLst/>
          </a:prstGeom>
        </p:spPr>
      </p:pic>
    </p:spTree>
    <p:extLst>
      <p:ext uri="{BB962C8B-B14F-4D97-AF65-F5344CB8AC3E}">
        <p14:creationId xmlns:p14="http://schemas.microsoft.com/office/powerpoint/2010/main" val="33503640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810AE8-E650-84C6-3D69-F70C9614EF9F}"/>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BB37DA37-75A3-DC4A-64B9-619D57D2A767}"/>
              </a:ext>
            </a:extLst>
          </p:cNvPr>
          <p:cNvSpPr>
            <a:spLocks noGrp="1"/>
          </p:cNvSpPr>
          <p:nvPr>
            <p:ph type="title"/>
          </p:nvPr>
        </p:nvSpPr>
        <p:spPr>
          <a:xfrm>
            <a:off x="838200" y="1542256"/>
            <a:ext cx="10515600" cy="3773488"/>
          </a:xfrm>
        </p:spPr>
        <p:txBody>
          <a:bodyPr>
            <a:noAutofit/>
          </a:bodyPr>
          <a:lstStyle/>
          <a:p>
            <a:r>
              <a:rPr lang="de-DE" sz="2800" dirty="0"/>
              <a:t>Was wir draußen sehen, </a:t>
            </a:r>
            <a:br>
              <a:rPr lang="de-DE" sz="2800" dirty="0"/>
            </a:br>
            <a:r>
              <a:rPr lang="de-DE" sz="2800" dirty="0"/>
              <a:t>geschieht auch innen –</a:t>
            </a:r>
            <a:br>
              <a:rPr lang="de-DE" sz="2800" dirty="0"/>
            </a:br>
            <a:r>
              <a:rPr lang="de-DE" sz="2800" dirty="0"/>
              <a:t>mit Gedanken, Gefühlen und Reaktionen.</a:t>
            </a:r>
            <a:br>
              <a:rPr lang="de-DE" sz="2800" dirty="0"/>
            </a:br>
            <a:br>
              <a:rPr lang="de-DE" sz="2800" dirty="0"/>
            </a:br>
            <a:r>
              <a:rPr lang="de-DE" sz="2800" dirty="0"/>
              <a:t>Hier wird das Erkennen lebendig:</a:t>
            </a:r>
            <a:br>
              <a:rPr lang="de-DE" sz="2800" dirty="0"/>
            </a:br>
            <a:r>
              <a:rPr lang="de-DE" sz="2800" dirty="0"/>
              <a:t>es fühlt, reagiert und verändert sich selbst.</a:t>
            </a:r>
            <a:br>
              <a:rPr lang="de-DE" sz="2800" dirty="0"/>
            </a:br>
            <a:br>
              <a:rPr lang="de-DE" sz="2800" dirty="0"/>
            </a:br>
            <a:r>
              <a:rPr lang="de-DE" sz="2800" dirty="0"/>
              <a:t>Schauen wir uns das an.</a:t>
            </a:r>
          </a:p>
        </p:txBody>
      </p:sp>
    </p:spTree>
    <p:extLst>
      <p:ext uri="{BB962C8B-B14F-4D97-AF65-F5344CB8AC3E}">
        <p14:creationId xmlns:p14="http://schemas.microsoft.com/office/powerpoint/2010/main" val="39579609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CCD356-675E-F998-EDB2-35DAEE166B39}"/>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DF52512B-34C9-E71A-8140-AE70B860227B}"/>
              </a:ext>
            </a:extLst>
          </p:cNvPr>
          <p:cNvSpPr>
            <a:spLocks noGrp="1"/>
          </p:cNvSpPr>
          <p:nvPr>
            <p:ph type="title"/>
          </p:nvPr>
        </p:nvSpPr>
        <p:spPr>
          <a:xfrm>
            <a:off x="838200" y="1542256"/>
            <a:ext cx="10515600" cy="3773488"/>
          </a:xfrm>
        </p:spPr>
        <p:txBody>
          <a:bodyPr>
            <a:noAutofit/>
          </a:bodyPr>
          <a:lstStyle/>
          <a:p>
            <a:r>
              <a:rPr lang="de-DE" sz="2800" dirty="0"/>
              <a:t>Jeder kennt das:</a:t>
            </a:r>
            <a:br>
              <a:rPr lang="de-DE" sz="2800" dirty="0"/>
            </a:br>
            <a:r>
              <a:rPr lang="de-DE" sz="2800" dirty="0"/>
              <a:t>Wenn jemand </a:t>
            </a:r>
            <a:r>
              <a:rPr lang="de-DE" sz="2800" b="1" dirty="0"/>
              <a:t>grantig</a:t>
            </a:r>
            <a:r>
              <a:rPr lang="de-DE" sz="2800" dirty="0"/>
              <a:t> ist – und plötzlich wird alles laut.</a:t>
            </a:r>
          </a:p>
        </p:txBody>
      </p:sp>
    </p:spTree>
    <p:extLst>
      <p:ext uri="{BB962C8B-B14F-4D97-AF65-F5344CB8AC3E}">
        <p14:creationId xmlns:p14="http://schemas.microsoft.com/office/powerpoint/2010/main" val="29325965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EF51C2-BA19-12B6-27BE-6412CF282D61}"/>
            </a:ext>
          </a:extLst>
        </p:cNvPr>
        <p:cNvGrpSpPr/>
        <p:nvPr/>
      </p:nvGrpSpPr>
      <p:grpSpPr>
        <a:xfrm>
          <a:off x="0" y="0"/>
          <a:ext cx="0" cy="0"/>
          <a:chOff x="0" y="0"/>
          <a:chExt cx="0" cy="0"/>
        </a:xfrm>
      </p:grpSpPr>
      <p:pic>
        <p:nvPicPr>
          <p:cNvPr id="44" name="Grafik 43" descr="Ein Bild, das Cartoon, Clipart, Zeichnung, Animierter Cartoon enthält.&#10;&#10;KI-generierte Inhalte können fehlerhaft sein.">
            <a:extLst>
              <a:ext uri="{FF2B5EF4-FFF2-40B4-BE49-F238E27FC236}">
                <a16:creationId xmlns:a16="http://schemas.microsoft.com/office/drawing/2014/main" id="{70B92E02-6B58-1C09-4B85-7B9F8A8C0F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68983" y="4522318"/>
            <a:ext cx="1708108" cy="2562163"/>
          </a:xfrm>
          <a:prstGeom prst="rect">
            <a:avLst/>
          </a:prstGeom>
        </p:spPr>
      </p:pic>
      <mc:AlternateContent xmlns:mc="http://schemas.openxmlformats.org/markup-compatibility/2006" xmlns:p14="http://schemas.microsoft.com/office/powerpoint/2010/main">
        <mc:Choice Requires="p14">
          <p:contentPart p14:bwMode="auto" r:id="rId4">
            <p14:nvContentPartPr>
              <p14:cNvPr id="9" name="Freihand 8">
                <a:extLst>
                  <a:ext uri="{FF2B5EF4-FFF2-40B4-BE49-F238E27FC236}">
                    <a16:creationId xmlns:a16="http://schemas.microsoft.com/office/drawing/2014/main" id="{779C756F-056B-BA5E-501F-F6B2D7D8FAFF}"/>
                  </a:ext>
                </a:extLst>
              </p14:cNvPr>
              <p14:cNvContentPartPr/>
              <p14:nvPr/>
            </p14:nvContentPartPr>
            <p14:xfrm>
              <a:off x="7361620" y="4533580"/>
              <a:ext cx="1702080" cy="17280"/>
            </p14:xfrm>
          </p:contentPart>
        </mc:Choice>
        <mc:Fallback xmlns="">
          <p:pic>
            <p:nvPicPr>
              <p:cNvPr id="9" name="Freihand 8">
                <a:extLst>
                  <a:ext uri="{FF2B5EF4-FFF2-40B4-BE49-F238E27FC236}">
                    <a16:creationId xmlns:a16="http://schemas.microsoft.com/office/drawing/2014/main" id="{779C756F-056B-BA5E-501F-F6B2D7D8FAFF}"/>
                  </a:ext>
                </a:extLst>
              </p:cNvPr>
              <p:cNvPicPr/>
              <p:nvPr/>
            </p:nvPicPr>
            <p:blipFill>
              <a:blip r:embed="rId5"/>
              <a:stretch>
                <a:fillRect/>
              </a:stretch>
            </p:blipFill>
            <p:spPr>
              <a:xfrm>
                <a:off x="7298620" y="4470940"/>
                <a:ext cx="1827720" cy="142920"/>
              </a:xfrm>
              <a:prstGeom prst="rect">
                <a:avLst/>
              </a:prstGeom>
            </p:spPr>
          </p:pic>
        </mc:Fallback>
      </mc:AlternateContent>
      <p:sp>
        <p:nvSpPr>
          <p:cNvPr id="2" name="Titel 1">
            <a:extLst>
              <a:ext uri="{FF2B5EF4-FFF2-40B4-BE49-F238E27FC236}">
                <a16:creationId xmlns:a16="http://schemas.microsoft.com/office/drawing/2014/main" id="{1BB9EAE1-7501-577E-6991-9CD0F57EE0A9}"/>
              </a:ext>
            </a:extLst>
          </p:cNvPr>
          <p:cNvSpPr>
            <a:spLocks noGrp="1"/>
          </p:cNvSpPr>
          <p:nvPr>
            <p:ph type="title"/>
          </p:nvPr>
        </p:nvSpPr>
        <p:spPr>
          <a:xfrm>
            <a:off x="6821931" y="922783"/>
            <a:ext cx="4876800" cy="1066798"/>
          </a:xfrm>
        </p:spPr>
        <p:txBody>
          <a:bodyPr>
            <a:normAutofit/>
          </a:bodyPr>
          <a:lstStyle/>
          <a:p>
            <a:r>
              <a:rPr lang="de-DE" sz="2800" dirty="0"/>
              <a:t>Reaktion entsteht – Emotion springt über.</a:t>
            </a:r>
          </a:p>
        </p:txBody>
      </p:sp>
      <p:pic>
        <p:nvPicPr>
          <p:cNvPr id="4" name="Grafik 3" descr="Ein Bild, das Zeichnung, Clipart, Cartoon, Darstellung enthält.&#10;&#10;KI-generierte Inhalte können fehlerhaft sein.">
            <a:extLst>
              <a:ext uri="{FF2B5EF4-FFF2-40B4-BE49-F238E27FC236}">
                <a16:creationId xmlns:a16="http://schemas.microsoft.com/office/drawing/2014/main" id="{1ACA33C4-79FD-C905-7A54-C6A9C297058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64733" y="4614333"/>
            <a:ext cx="2243667" cy="2243667"/>
          </a:xfrm>
          <a:prstGeom prst="rect">
            <a:avLst/>
          </a:prstGeom>
        </p:spPr>
      </p:pic>
      <p:pic>
        <p:nvPicPr>
          <p:cNvPr id="20" name="Grafik 19" descr="Ein Bild, das Zeichnung, Cartoon, Entwurf, Darstellung enthält.&#10;&#10;KI-generierte Inhalte können fehlerhaft sein.">
            <a:extLst>
              <a:ext uri="{FF2B5EF4-FFF2-40B4-BE49-F238E27FC236}">
                <a16:creationId xmlns:a16="http://schemas.microsoft.com/office/drawing/2014/main" id="{3A1A04A9-D8C0-B139-A055-E3B0CC2982E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133195" y="4277780"/>
            <a:ext cx="1871134" cy="2806701"/>
          </a:xfrm>
          <a:prstGeom prst="rect">
            <a:avLst/>
          </a:prstGeom>
        </p:spPr>
      </p:pic>
      <p:pic>
        <p:nvPicPr>
          <p:cNvPr id="24" name="Grafik 23" descr="Ein Bild, das Zeichnung, Cartoon, Entwurf, Darstellung enthält.&#10;&#10;KI-generierte Inhalte können fehlerhaft sein.">
            <a:extLst>
              <a:ext uri="{FF2B5EF4-FFF2-40B4-BE49-F238E27FC236}">
                <a16:creationId xmlns:a16="http://schemas.microsoft.com/office/drawing/2014/main" id="{33DFCBA3-0557-702C-E016-3B66F0F779C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720493" y="4277781"/>
            <a:ext cx="1871134" cy="2806701"/>
          </a:xfrm>
          <a:prstGeom prst="rect">
            <a:avLst/>
          </a:prstGeom>
        </p:spPr>
      </p:pic>
      <p:cxnSp>
        <p:nvCxnSpPr>
          <p:cNvPr id="28" name="Gerader Verbinder 27">
            <a:extLst>
              <a:ext uri="{FF2B5EF4-FFF2-40B4-BE49-F238E27FC236}">
                <a16:creationId xmlns:a16="http://schemas.microsoft.com/office/drawing/2014/main" id="{5AE07DE6-3456-F682-AD31-BA5BB1F292B6}"/>
              </a:ext>
            </a:extLst>
          </p:cNvPr>
          <p:cNvCxnSpPr/>
          <p:nvPr/>
        </p:nvCxnSpPr>
        <p:spPr>
          <a:xfrm>
            <a:off x="6273800" y="1994723"/>
            <a:ext cx="0" cy="4944534"/>
          </a:xfrm>
          <a:prstGeom prst="line">
            <a:avLst/>
          </a:prstGeom>
        </p:spPr>
        <p:style>
          <a:lnRef idx="2">
            <a:schemeClr val="accent1"/>
          </a:lnRef>
          <a:fillRef idx="0">
            <a:schemeClr val="accent1"/>
          </a:fillRef>
          <a:effectRef idx="1">
            <a:schemeClr val="accent1"/>
          </a:effectRef>
          <a:fontRef idx="minor">
            <a:schemeClr val="tx1"/>
          </a:fontRef>
        </p:style>
      </p:cxnSp>
      <p:pic>
        <p:nvPicPr>
          <p:cNvPr id="32" name="Grafik 31" descr="Ein Bild, das Kreativität enthält.&#10;&#10;KI-generierte Inhalte können fehlerhaft sein.">
            <a:extLst>
              <a:ext uri="{FF2B5EF4-FFF2-40B4-BE49-F238E27FC236}">
                <a16:creationId xmlns:a16="http://schemas.microsoft.com/office/drawing/2014/main" id="{E9AB0D7E-F628-0690-93CA-2B845F1757F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037737" y="2404532"/>
            <a:ext cx="2556933" cy="2556933"/>
          </a:xfrm>
          <a:prstGeom prst="rect">
            <a:avLst/>
          </a:prstGeom>
        </p:spPr>
      </p:pic>
      <p:sp>
        <p:nvSpPr>
          <p:cNvPr id="34" name="Textfeld 33">
            <a:extLst>
              <a:ext uri="{FF2B5EF4-FFF2-40B4-BE49-F238E27FC236}">
                <a16:creationId xmlns:a16="http://schemas.microsoft.com/office/drawing/2014/main" id="{71A5956D-2C6E-B06B-0C13-06C35BC66CDB}"/>
              </a:ext>
            </a:extLst>
          </p:cNvPr>
          <p:cNvSpPr txBox="1"/>
          <p:nvPr/>
        </p:nvSpPr>
        <p:spPr>
          <a:xfrm>
            <a:off x="2637895" y="3145190"/>
            <a:ext cx="1392238" cy="646331"/>
          </a:xfrm>
          <a:prstGeom prst="rect">
            <a:avLst/>
          </a:prstGeom>
          <a:noFill/>
        </p:spPr>
        <p:txBody>
          <a:bodyPr wrap="square">
            <a:spAutoFit/>
          </a:bodyPr>
          <a:lstStyle/>
          <a:p>
            <a:r>
              <a:rPr lang="de-DE" dirty="0"/>
              <a:t>😡 </a:t>
            </a:r>
            <a:r>
              <a:rPr lang="de-DE" dirty="0">
                <a:solidFill>
                  <a:schemeClr val="bg1"/>
                </a:solidFill>
                <a:latin typeface="+mj-lt"/>
              </a:rPr>
              <a:t>Du hörst mir nie zu!</a:t>
            </a:r>
          </a:p>
        </p:txBody>
      </p:sp>
      <p:pic>
        <p:nvPicPr>
          <p:cNvPr id="37" name="Grafik 36" descr="Ein Bild, das Kreativität enthält.&#10;&#10;KI-generierte Inhalte können fehlerhaft sein.">
            <a:extLst>
              <a:ext uri="{FF2B5EF4-FFF2-40B4-BE49-F238E27FC236}">
                <a16:creationId xmlns:a16="http://schemas.microsoft.com/office/drawing/2014/main" id="{B3B64442-D197-CFBC-385F-1D49AF53F38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237732" y="2513054"/>
            <a:ext cx="2556933" cy="2556933"/>
          </a:xfrm>
          <a:prstGeom prst="rect">
            <a:avLst/>
          </a:prstGeom>
        </p:spPr>
      </p:pic>
      <p:pic>
        <p:nvPicPr>
          <p:cNvPr id="38" name="Grafik 37" descr="Ein Bild, das Kreativität enthält.&#10;&#10;KI-generierte Inhalte können fehlerhaft sein.">
            <a:extLst>
              <a:ext uri="{FF2B5EF4-FFF2-40B4-BE49-F238E27FC236}">
                <a16:creationId xmlns:a16="http://schemas.microsoft.com/office/drawing/2014/main" id="{996C88BE-60E0-EE27-C017-3BF73F70E9C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9260331" y="2404532"/>
            <a:ext cx="2556933" cy="2556933"/>
          </a:xfrm>
          <a:prstGeom prst="rect">
            <a:avLst/>
          </a:prstGeom>
        </p:spPr>
      </p:pic>
      <p:sp>
        <p:nvSpPr>
          <p:cNvPr id="40" name="Textfeld 39">
            <a:extLst>
              <a:ext uri="{FF2B5EF4-FFF2-40B4-BE49-F238E27FC236}">
                <a16:creationId xmlns:a16="http://schemas.microsoft.com/office/drawing/2014/main" id="{EB7BA4A6-A428-1929-9FCF-B4761FE031CF}"/>
              </a:ext>
            </a:extLst>
          </p:cNvPr>
          <p:cNvSpPr txBox="1"/>
          <p:nvPr/>
        </p:nvSpPr>
        <p:spPr>
          <a:xfrm>
            <a:off x="9984896" y="3065957"/>
            <a:ext cx="1213462" cy="923330"/>
          </a:xfrm>
          <a:prstGeom prst="rect">
            <a:avLst/>
          </a:prstGeom>
          <a:noFill/>
        </p:spPr>
        <p:txBody>
          <a:bodyPr wrap="square">
            <a:spAutoFit/>
          </a:bodyPr>
          <a:lstStyle/>
          <a:p>
            <a:r>
              <a:rPr lang="de-DE" dirty="0"/>
              <a:t>😤</a:t>
            </a:r>
            <a:r>
              <a:rPr lang="de-DE" dirty="0">
                <a:solidFill>
                  <a:schemeClr val="bg1"/>
                </a:solidFill>
                <a:latin typeface="+mj-lt"/>
              </a:rPr>
              <a:t>Immer dasselbe mit dir!</a:t>
            </a:r>
          </a:p>
        </p:txBody>
      </p:sp>
      <p:sp>
        <p:nvSpPr>
          <p:cNvPr id="42" name="Textfeld 41">
            <a:extLst>
              <a:ext uri="{FF2B5EF4-FFF2-40B4-BE49-F238E27FC236}">
                <a16:creationId xmlns:a16="http://schemas.microsoft.com/office/drawing/2014/main" id="{F49D4831-30D1-AAC5-40A5-0B07F06482A5}"/>
              </a:ext>
            </a:extLst>
          </p:cNvPr>
          <p:cNvSpPr txBox="1"/>
          <p:nvPr/>
        </p:nvSpPr>
        <p:spPr>
          <a:xfrm>
            <a:off x="6972538" y="3342956"/>
            <a:ext cx="1283674" cy="646331"/>
          </a:xfrm>
          <a:prstGeom prst="rect">
            <a:avLst/>
          </a:prstGeom>
          <a:noFill/>
        </p:spPr>
        <p:txBody>
          <a:bodyPr wrap="square">
            <a:spAutoFit/>
          </a:bodyPr>
          <a:lstStyle/>
          <a:p>
            <a:r>
              <a:rPr lang="de-DE" dirty="0"/>
              <a:t>😠</a:t>
            </a:r>
            <a:r>
              <a:rPr lang="de-DE" dirty="0">
                <a:solidFill>
                  <a:schemeClr val="bg1"/>
                </a:solidFill>
                <a:latin typeface="+mj-lt"/>
              </a:rPr>
              <a:t>Jetzt reicht’s!</a:t>
            </a:r>
          </a:p>
        </p:txBody>
      </p:sp>
      <p:sp>
        <p:nvSpPr>
          <p:cNvPr id="3" name="Titel 1">
            <a:extLst>
              <a:ext uri="{FF2B5EF4-FFF2-40B4-BE49-F238E27FC236}">
                <a16:creationId xmlns:a16="http://schemas.microsoft.com/office/drawing/2014/main" id="{3DB7371D-2046-A420-920F-1F99EDDD5472}"/>
              </a:ext>
            </a:extLst>
          </p:cNvPr>
          <p:cNvSpPr txBox="1">
            <a:spLocks/>
          </p:cNvSpPr>
          <p:nvPr/>
        </p:nvSpPr>
        <p:spPr>
          <a:xfrm>
            <a:off x="990600" y="1058335"/>
            <a:ext cx="4876800" cy="106679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2800" dirty="0"/>
              <a:t>Anfang der Spannung – einseitiger Ausdruck.</a:t>
            </a:r>
          </a:p>
        </p:txBody>
      </p:sp>
      <mc:AlternateContent xmlns:mc="http://schemas.openxmlformats.org/markup-compatibility/2006" xmlns:p14="http://schemas.microsoft.com/office/powerpoint/2010/main">
        <mc:Choice Requires="p14">
          <p:contentPart p14:bwMode="auto" r:id="rId9">
            <p14:nvContentPartPr>
              <p14:cNvPr id="6" name="Freihand 5">
                <a:extLst>
                  <a:ext uri="{FF2B5EF4-FFF2-40B4-BE49-F238E27FC236}">
                    <a16:creationId xmlns:a16="http://schemas.microsoft.com/office/drawing/2014/main" id="{379B7CB2-A8F4-9B7B-EB8C-E7C32CA1FE68}"/>
                  </a:ext>
                </a:extLst>
              </p14:cNvPr>
              <p14:cNvContentPartPr/>
              <p14:nvPr/>
            </p14:nvContentPartPr>
            <p14:xfrm>
              <a:off x="7374220" y="4559140"/>
              <a:ext cx="720" cy="2311560"/>
            </p14:xfrm>
          </p:contentPart>
        </mc:Choice>
        <mc:Fallback xmlns="">
          <p:pic>
            <p:nvPicPr>
              <p:cNvPr id="6" name="Freihand 5">
                <a:extLst>
                  <a:ext uri="{FF2B5EF4-FFF2-40B4-BE49-F238E27FC236}">
                    <a16:creationId xmlns:a16="http://schemas.microsoft.com/office/drawing/2014/main" id="{379B7CB2-A8F4-9B7B-EB8C-E7C32CA1FE68}"/>
                  </a:ext>
                </a:extLst>
              </p:cNvPr>
              <p:cNvPicPr/>
              <p:nvPr/>
            </p:nvPicPr>
            <p:blipFill>
              <a:blip r:embed="rId10"/>
              <a:stretch>
                <a:fillRect/>
              </a:stretch>
            </p:blipFill>
            <p:spPr>
              <a:xfrm>
                <a:off x="7248220" y="4496500"/>
                <a:ext cx="252000" cy="24372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7" name="Freihand 6">
                <a:extLst>
                  <a:ext uri="{FF2B5EF4-FFF2-40B4-BE49-F238E27FC236}">
                    <a16:creationId xmlns:a16="http://schemas.microsoft.com/office/drawing/2014/main" id="{2A4EAFE3-C7DA-E423-89EC-FF3FC38E63A2}"/>
                  </a:ext>
                </a:extLst>
              </p14:cNvPr>
              <p14:cNvContentPartPr/>
              <p14:nvPr/>
            </p14:nvContentPartPr>
            <p14:xfrm>
              <a:off x="7361620" y="4533580"/>
              <a:ext cx="360" cy="360"/>
            </p14:xfrm>
          </p:contentPart>
        </mc:Choice>
        <mc:Fallback xmlns="">
          <p:pic>
            <p:nvPicPr>
              <p:cNvPr id="7" name="Freihand 6">
                <a:extLst>
                  <a:ext uri="{FF2B5EF4-FFF2-40B4-BE49-F238E27FC236}">
                    <a16:creationId xmlns:a16="http://schemas.microsoft.com/office/drawing/2014/main" id="{2A4EAFE3-C7DA-E423-89EC-FF3FC38E63A2}"/>
                  </a:ext>
                </a:extLst>
              </p:cNvPr>
              <p:cNvPicPr/>
              <p:nvPr/>
            </p:nvPicPr>
            <p:blipFill>
              <a:blip r:embed="rId12"/>
              <a:stretch>
                <a:fillRect/>
              </a:stretch>
            </p:blipFill>
            <p:spPr>
              <a:xfrm>
                <a:off x="7298620" y="4470940"/>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1" name="Freihand 10">
                <a:extLst>
                  <a:ext uri="{FF2B5EF4-FFF2-40B4-BE49-F238E27FC236}">
                    <a16:creationId xmlns:a16="http://schemas.microsoft.com/office/drawing/2014/main" id="{EE0FE28B-4CB7-9A6E-A414-C132872A40DD}"/>
                  </a:ext>
                </a:extLst>
              </p14:cNvPr>
              <p14:cNvContentPartPr/>
              <p14:nvPr/>
            </p14:nvContentPartPr>
            <p14:xfrm>
              <a:off x="9063340" y="4550500"/>
              <a:ext cx="720" cy="2379960"/>
            </p14:xfrm>
          </p:contentPart>
        </mc:Choice>
        <mc:Fallback xmlns="">
          <p:pic>
            <p:nvPicPr>
              <p:cNvPr id="11" name="Freihand 10">
                <a:extLst>
                  <a:ext uri="{FF2B5EF4-FFF2-40B4-BE49-F238E27FC236}">
                    <a16:creationId xmlns:a16="http://schemas.microsoft.com/office/drawing/2014/main" id="{EE0FE28B-4CB7-9A6E-A414-C132872A40DD}"/>
                  </a:ext>
                </a:extLst>
              </p:cNvPr>
              <p:cNvPicPr/>
              <p:nvPr/>
            </p:nvPicPr>
            <p:blipFill>
              <a:blip r:embed="rId14"/>
              <a:stretch>
                <a:fillRect/>
              </a:stretch>
            </p:blipFill>
            <p:spPr>
              <a:xfrm>
                <a:off x="8937340" y="4487500"/>
                <a:ext cx="252000" cy="2505600"/>
              </a:xfrm>
              <a:prstGeom prst="rect">
                <a:avLst/>
              </a:prstGeom>
            </p:spPr>
          </p:pic>
        </mc:Fallback>
      </mc:AlternateContent>
    </p:spTree>
    <p:extLst>
      <p:ext uri="{BB962C8B-B14F-4D97-AF65-F5344CB8AC3E}">
        <p14:creationId xmlns:p14="http://schemas.microsoft.com/office/powerpoint/2010/main" val="1286451205"/>
      </p:ext>
    </p:extLst>
  </p:cSld>
  <p:clrMapOvr>
    <a:masterClrMapping/>
  </p:clrMapOvr>
</p:sld>
</file>

<file path=ppt/theme/theme1.xml><?xml version="1.0" encoding="utf-8"?>
<a:theme xmlns:a="http://schemas.openxmlformats.org/drawingml/2006/main" name="Office Theme">
  <a:themeElements>
    <a:clrScheme name="Graustuf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3A418E6B-C5F0-4B95-8D77-61E3EF3B5DF5}"/>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1311</Words>
  <Application>Microsoft Office PowerPoint</Application>
  <PresentationFormat>Breitbild</PresentationFormat>
  <Paragraphs>130</Paragraphs>
  <Slides>25</Slides>
  <Notes>9</Notes>
  <HiddenSlides>0</HiddenSlides>
  <MMClips>0</MMClips>
  <ScaleCrop>false</ScaleCrop>
  <HeadingPairs>
    <vt:vector size="6" baseType="variant">
      <vt:variant>
        <vt:lpstr>Verwendete Schriftarten</vt:lpstr>
      </vt:variant>
      <vt:variant>
        <vt:i4>3</vt:i4>
      </vt:variant>
      <vt:variant>
        <vt:lpstr>Design</vt:lpstr>
      </vt:variant>
      <vt:variant>
        <vt:i4>1</vt:i4>
      </vt:variant>
      <vt:variant>
        <vt:lpstr>Folientitel</vt:lpstr>
      </vt:variant>
      <vt:variant>
        <vt:i4>25</vt:i4>
      </vt:variant>
    </vt:vector>
  </HeadingPairs>
  <TitlesOfParts>
    <vt:vector size="29" baseType="lpstr">
      <vt:lpstr>Aptos</vt:lpstr>
      <vt:lpstr>Aptos Display</vt:lpstr>
      <vt:lpstr>Arial</vt:lpstr>
      <vt:lpstr>Office Theme</vt:lpstr>
      <vt:lpstr>„Wir“</vt:lpstr>
      <vt:lpstr>Heute machen wir einen kleinen Ausflug.  Nicht in Physik oder Biologie – sondern in das, was Erkennen überhaupt bedeutet.  Dafür lassen wir für einen Moment alles Materielle los. nur das, was wahrnimmt.</vt:lpstr>
      <vt:lpstr>Erkenntnistheorie fragt nicht: Was ist da draußen?  Sondern: Wie kommt es überhaupt dazu, dass etwas erkannt wird?  Sie beginnt also nicht mit Dingen – sondern mit dem Akt des Erkennens selbst.</vt:lpstr>
      <vt:lpstr>Ein Objekt wird erkannt. Wahrnehmen beginnt.</vt:lpstr>
      <vt:lpstr>Etwas Neues tritt hinzu. Bewegung entsteht.</vt:lpstr>
      <vt:lpstr>Das Erkannte reagiert. Erkennen verändert sich.</vt:lpstr>
      <vt:lpstr>Was wir draußen sehen,  geschieht auch innen – mit Gedanken, Gefühlen und Reaktionen.  Hier wird das Erkennen lebendig: es fühlt, reagiert und verändert sich selbst.  Schauen wir uns das an.</vt:lpstr>
      <vt:lpstr>Jeder kennt das: Wenn jemand grantig ist – und plötzlich wird alles laut.</vt:lpstr>
      <vt:lpstr>Reaktion entsteht – Emotion springt über.</vt:lpstr>
      <vt:lpstr>Wenn einer wütend wird😡, reagiert der andere darauf 😠.  Doch schon beim nächsten Satz hat sich etwas verändert: die Stimmung springt über.  Jetzt reagieren beide – laut, angespannt, verletzt.  Das zeigt, wie schnell sich Gefühle gegenseitig anstecken. Jeder wirkt auf den anderen, und beide verändern sich miteinander.</vt:lpstr>
      <vt:lpstr>Was da draußen passiert, geschieht auch in uns – als Kreislauf von Wahrnehmen, Fühlen und Reagieren.  Statt Figuren zu sehen, schauen wir uns jetzt an, wie dieser Kreislauf innen abläuft.</vt:lpstr>
      <vt:lpstr>Was im Außen geschieht, läuft auch im Inneren ab.</vt:lpstr>
      <vt:lpstr>Das innere geschlossenes System:</vt:lpstr>
      <vt:lpstr>Manchmal fühlt sich etwas angenehm(➕) an –  manchmal eng oder unangenehm(➖). Beides sind Antworten unseres inneren Systems.</vt:lpstr>
      <vt:lpstr>Positive Resonanz(➕) öffnet den Kreislauf – Wahrnehmen und Ausdruck fließen leicht.  Negative Resonanz(➖) verengt ihn – alles dreht sich stärker um das Innere.</vt:lpstr>
      <vt:lpstr>Manchmal sagen oder tun wir etwas, das den Kontakt schließt statt öffnet.    Kennst du Sätze oder Reaktionen,  bei denen das passiert?</vt:lpstr>
      <vt:lpstr>Noch komplexer wird es, wenn viele Menschen miteinander in Resonanz stehen.  Jeder reagiert auf jeden – Gefühle, Gedanken und Stimmungen geraten in Wechselwirkung miteinander.</vt:lpstr>
      <vt:lpstr>Mama ist grantig 😤, weil Papa grantig heimkommt 😠.</vt:lpstr>
      <vt:lpstr>PowerPoint-Präsentation</vt:lpstr>
      <vt:lpstr>Wenn man das so sieht, ist alles miteinander verwoben.  Jede Wahrnehmung, jedes Gefühl, jede Handlung verändert das Ganze – auch wenn wir es oft nicht bemerken.  Man nennt so ein System autopoietisch – das heißt: Es erschafft und erhält sich selbst durch das, was in ihm geschieht.</vt:lpstr>
      <vt:lpstr>Auch wir selbst sind autopoietisch.  Alles, was wir wahrnehmen, fühlen und tun, formt uns ständig neu.  Unsere Gedanken, Erinnerungen und Handlungen erschaffen fortwährend das, was wir für uns selbst halten.  So entsteht ein lebendiger Kreislauf – wir sind Prozess, kein festes Ding.</vt:lpstr>
      <vt:lpstr>PowerPoint-Präsentation</vt:lpstr>
      <vt:lpstr>Manche Schleifen halten uns fest.  Sie drehen sich immer weiter – aus Angst wird Rückzug, aus Rückzug entsteht Distanz, aus Distanz entsteht Misstrauen, und aus Misstrauen wieder Angst.  So bleibt das System in sich gefangen.</vt:lpstr>
      <vt:lpstr>Vielleicht hat diese Schleife bei manchen von euch etwas ausgelöst.  Eine kleine innere Bewegung – vielleicht ein Wiedererkennen, vielleicht ein Unbehagen.  In der Kybernetik nennt man das Perturbation – eine kleine Störung, die ein System in Bewegung bringt.  Und manchmal ist genau das der Anfang von Veränderung. 🌱</vt:lpstr>
      <vt:lpstr>Was als Forschung über Steuerung und Rückkopplung begann – mit Wiener, Bertalanffy und den frühen Systemdenkern – wuchs durch Foerster, Bateson, Maturana und Varela zu einer neuen Sicht auf Leben und Bewusstsein.  Luhmann, Laszlo und viele andere öffneten diese Perspektive weiter – hin zu Gesellschaft, Sinn und Welt.  Heute erkennen wir: all das war nie nur Technik oder Theorie. Es war der Versuch, zu verstehen, wie sich das Leben selbst versteht.  Jede Beobachtung, jedes Fühlen, jedes Handeln ist Teil dieser Bewegung.  Und vielleicht – sind auch wir gerade ein Moment davon.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Francesco Schauer</dc:creator>
  <cp:lastModifiedBy>Francesco Schauer</cp:lastModifiedBy>
  <cp:revision>2</cp:revision>
  <dcterms:created xsi:type="dcterms:W3CDTF">2025-10-13T22:24:46Z</dcterms:created>
  <dcterms:modified xsi:type="dcterms:W3CDTF">2025-10-14T15:57:59Z</dcterms:modified>
</cp:coreProperties>
</file>